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0" r:id="rId2"/>
    <p:sldId id="301" r:id="rId3"/>
    <p:sldId id="304" r:id="rId4"/>
    <p:sldId id="305" r:id="rId5"/>
    <p:sldId id="340" r:id="rId6"/>
    <p:sldId id="306" r:id="rId7"/>
    <p:sldId id="307" r:id="rId8"/>
    <p:sldId id="308" r:id="rId9"/>
    <p:sldId id="310" r:id="rId10"/>
    <p:sldId id="311" r:id="rId11"/>
    <p:sldId id="312" r:id="rId12"/>
    <p:sldId id="313" r:id="rId13"/>
    <p:sldId id="339" r:id="rId14"/>
    <p:sldId id="315" r:id="rId15"/>
    <p:sldId id="316" r:id="rId16"/>
    <p:sldId id="317" r:id="rId17"/>
    <p:sldId id="319" r:id="rId18"/>
    <p:sldId id="320" r:id="rId19"/>
    <p:sldId id="321" r:id="rId20"/>
    <p:sldId id="322" r:id="rId21"/>
    <p:sldId id="338" r:id="rId22"/>
    <p:sldId id="323" r:id="rId23"/>
    <p:sldId id="324" r:id="rId24"/>
    <p:sldId id="325" r:id="rId25"/>
    <p:sldId id="326" r:id="rId26"/>
    <p:sldId id="327" r:id="rId27"/>
    <p:sldId id="328" r:id="rId28"/>
    <p:sldId id="329" r:id="rId29"/>
    <p:sldId id="330" r:id="rId30"/>
    <p:sldId id="331" r:id="rId31"/>
    <p:sldId id="332" r:id="rId32"/>
    <p:sldId id="341" r:id="rId33"/>
    <p:sldId id="333" r:id="rId34"/>
    <p:sldId id="334" r:id="rId35"/>
    <p:sldId id="335" r:id="rId36"/>
    <p:sldId id="336"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B0E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361" autoAdjust="0"/>
    <p:restoredTop sz="94322" autoAdjust="0"/>
  </p:normalViewPr>
  <p:slideViewPr>
    <p:cSldViewPr snapToGrid="0">
      <p:cViewPr varScale="1">
        <p:scale>
          <a:sx n="69" d="100"/>
          <a:sy n="69" d="100"/>
        </p:scale>
        <p:origin x="-67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BDDE2-B75F-4942-BEC6-B36E2EC0D0F1}" type="datetimeFigureOut">
              <a:rPr lang="tr-TR" smtClean="0"/>
              <a:pPr/>
              <a:t>03.01.2023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116FE-A02A-4BFA-9BC3-780CAD971C98}" type="slidenum">
              <a:rPr lang="tr-TR" smtClean="0"/>
              <a:pPr/>
              <a:t>‹#›</a:t>
            </a:fld>
            <a:endParaRPr lang="tr-TR"/>
          </a:p>
        </p:txBody>
      </p:sp>
    </p:spTree>
    <p:extLst>
      <p:ext uri="{BB962C8B-B14F-4D97-AF65-F5344CB8AC3E}">
        <p14:creationId xmlns:p14="http://schemas.microsoft.com/office/powerpoint/2010/main" xmlns="" val="357773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1C6EC94-6B97-4494-A27B-2F3F62B79150}" type="datetime1">
              <a:rPr lang="tr-TR" smtClean="0"/>
              <a:pPr/>
              <a:t>03.01.2023</a:t>
            </a:fld>
            <a:endParaRPr lang="tr-TR"/>
          </a:p>
        </p:txBody>
      </p:sp>
      <p:sp>
        <p:nvSpPr>
          <p:cNvPr id="5" name="Altbilgi Yer Tutucusu 4"/>
          <p:cNvSpPr>
            <a:spLocks noGrp="1"/>
          </p:cNvSpPr>
          <p:nvPr>
            <p:ph type="ftr" sz="quarter" idx="11"/>
          </p:nvPr>
        </p:nvSpPr>
        <p:spPr>
          <a:xfrm>
            <a:off x="8749498" y="6356350"/>
            <a:ext cx="4114800" cy="365125"/>
          </a:xfrm>
        </p:spPr>
        <p:txBody>
          <a:bodyPr/>
          <a:lstStyle>
            <a:lvl1pPr>
              <a:defRPr>
                <a:solidFill>
                  <a:schemeClr val="tx1">
                    <a:lumMod val="65000"/>
                    <a:lumOff val="35000"/>
                  </a:schemeClr>
                </a:solidFill>
                <a:latin typeface="Gotham Medium" pitchFamily="50" charset="0"/>
                <a:cs typeface="Gotham Medium" pitchFamily="50" charset="0"/>
              </a:defRPr>
            </a:lvl1pPr>
          </a:lstStyle>
          <a:p>
            <a:r>
              <a:rPr lang="tr-TR"/>
              <a:t>Sunum Başlığı</a:t>
            </a:r>
            <a:endParaRPr lang="tr-TR" dirty="0"/>
          </a:p>
        </p:txBody>
      </p:sp>
      <p:sp>
        <p:nvSpPr>
          <p:cNvPr id="6" name="Slayt Numarası Yer Tutucusu 5"/>
          <p:cNvSpPr>
            <a:spLocks noGrp="1"/>
          </p:cNvSpPr>
          <p:nvPr>
            <p:ph type="sldNum" sz="quarter" idx="12"/>
          </p:nvPr>
        </p:nvSpPr>
        <p:spPr>
          <a:xfrm>
            <a:off x="9021080" y="6371590"/>
            <a:ext cx="2743200" cy="365125"/>
          </a:xfrm>
        </p:spPr>
        <p:txBody>
          <a:bodyPr/>
          <a:lstStyle>
            <a:lvl1pPr>
              <a:defRPr>
                <a:solidFill>
                  <a:schemeClr val="bg1"/>
                </a:solidFill>
                <a:latin typeface="Gotham Medium" pitchFamily="50" charset="0"/>
                <a:cs typeface="Gotham Medium" pitchFamily="50" charset="0"/>
              </a:defRPr>
            </a:lvl1pPr>
          </a:lstStyle>
          <a:p>
            <a:fld id="{483AF543-0928-416E-97B1-DE8BC9650657}" type="slidenum">
              <a:rPr lang="tr-TR" smtClean="0"/>
              <a:pPr/>
              <a:t>‹#›</a:t>
            </a:fld>
            <a:endParaRPr lang="tr-TR" dirty="0"/>
          </a:p>
        </p:txBody>
      </p:sp>
    </p:spTree>
    <p:extLst>
      <p:ext uri="{BB962C8B-B14F-4D97-AF65-F5344CB8AC3E}">
        <p14:creationId xmlns:p14="http://schemas.microsoft.com/office/powerpoint/2010/main" xmlns="" val="188289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3A8EC9C-B763-4BAE-AABB-D66B8C95A1DE}" type="datetime1">
              <a:rPr lang="tr-TR" smtClean="0"/>
              <a:pPr/>
              <a:t>03.01.2023</a:t>
            </a:fld>
            <a:endParaRPr lang="tr-TR"/>
          </a:p>
        </p:txBody>
      </p:sp>
      <p:sp>
        <p:nvSpPr>
          <p:cNvPr id="5" name="Altbilgi Yer Tutucusu 4"/>
          <p:cNvSpPr>
            <a:spLocks noGrp="1"/>
          </p:cNvSpPr>
          <p:nvPr>
            <p:ph type="ftr" sz="quarter" idx="11"/>
          </p:nvPr>
        </p:nvSpPr>
        <p:spPr/>
        <p:txBody>
          <a:bodyPr/>
          <a:lstStyle/>
          <a:p>
            <a:r>
              <a:rPr lang="tr-TR"/>
              <a:t>Sunum Başlığı</a:t>
            </a:r>
          </a:p>
        </p:txBody>
      </p:sp>
      <p:sp>
        <p:nvSpPr>
          <p:cNvPr id="6" name="Slayt Numarası Yer Tutucusu 5"/>
          <p:cNvSpPr>
            <a:spLocks noGrp="1"/>
          </p:cNvSpPr>
          <p:nvPr>
            <p:ph type="sldNum" sz="quarter" idx="12"/>
          </p:nvPr>
        </p:nvSpPr>
        <p:spPr/>
        <p:txBody>
          <a:bodyPr/>
          <a:lstStyle/>
          <a:p>
            <a:fld id="{483AF543-0928-416E-97B1-DE8BC9650657}" type="slidenum">
              <a:rPr lang="tr-TR" smtClean="0"/>
              <a:pPr/>
              <a:t>‹#›</a:t>
            </a:fld>
            <a:endParaRPr lang="tr-TR"/>
          </a:p>
        </p:txBody>
      </p:sp>
    </p:spTree>
    <p:extLst>
      <p:ext uri="{BB962C8B-B14F-4D97-AF65-F5344CB8AC3E}">
        <p14:creationId xmlns:p14="http://schemas.microsoft.com/office/powerpoint/2010/main" xmlns="" val="69152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73E1EFA-EC4A-4EDD-BE20-371C91947466}" type="datetime1">
              <a:rPr lang="tr-TR" smtClean="0"/>
              <a:pPr/>
              <a:t>03.01.2023</a:t>
            </a:fld>
            <a:endParaRPr lang="tr-TR"/>
          </a:p>
        </p:txBody>
      </p:sp>
      <p:sp>
        <p:nvSpPr>
          <p:cNvPr id="5" name="Altbilgi Yer Tutucusu 4"/>
          <p:cNvSpPr>
            <a:spLocks noGrp="1"/>
          </p:cNvSpPr>
          <p:nvPr>
            <p:ph type="ftr" sz="quarter" idx="11"/>
          </p:nvPr>
        </p:nvSpPr>
        <p:spPr/>
        <p:txBody>
          <a:bodyPr/>
          <a:lstStyle/>
          <a:p>
            <a:r>
              <a:rPr lang="tr-TR"/>
              <a:t>Sunum Başlığı</a:t>
            </a:r>
          </a:p>
        </p:txBody>
      </p:sp>
      <p:sp>
        <p:nvSpPr>
          <p:cNvPr id="6" name="Slayt Numarası Yer Tutucusu 5"/>
          <p:cNvSpPr>
            <a:spLocks noGrp="1"/>
          </p:cNvSpPr>
          <p:nvPr>
            <p:ph type="sldNum" sz="quarter" idx="12"/>
          </p:nvPr>
        </p:nvSpPr>
        <p:spPr/>
        <p:txBody>
          <a:bodyPr/>
          <a:lstStyle/>
          <a:p>
            <a:fld id="{483AF543-0928-416E-97B1-DE8BC9650657}" type="slidenum">
              <a:rPr lang="tr-TR" smtClean="0"/>
              <a:pPr/>
              <a:t>‹#›</a:t>
            </a:fld>
            <a:endParaRPr lang="tr-TR"/>
          </a:p>
        </p:txBody>
      </p:sp>
    </p:spTree>
    <p:extLst>
      <p:ext uri="{BB962C8B-B14F-4D97-AF65-F5344CB8AC3E}">
        <p14:creationId xmlns:p14="http://schemas.microsoft.com/office/powerpoint/2010/main" xmlns="" val="3130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1E78FE0-1243-41B8-B1D8-955E5C614857}" type="datetime1">
              <a:rPr lang="tr-TR" smtClean="0"/>
              <a:pPr/>
              <a:t>03.01.2023</a:t>
            </a:fld>
            <a:endParaRPr lang="tr-TR"/>
          </a:p>
        </p:txBody>
      </p:sp>
      <p:sp>
        <p:nvSpPr>
          <p:cNvPr id="5" name="Altbilgi Yer Tutucusu 4"/>
          <p:cNvSpPr>
            <a:spLocks noGrp="1"/>
          </p:cNvSpPr>
          <p:nvPr>
            <p:ph type="ftr" sz="quarter" idx="11"/>
          </p:nvPr>
        </p:nvSpPr>
        <p:spPr>
          <a:xfrm>
            <a:off x="8742915" y="6356350"/>
            <a:ext cx="4114800" cy="365125"/>
          </a:xfrm>
        </p:spPr>
        <p:txBody>
          <a:bodyPr/>
          <a:lstStyle/>
          <a:p>
            <a:r>
              <a:rPr lang="tr-TR"/>
              <a:t>Sunum Başlığı</a:t>
            </a:r>
          </a:p>
        </p:txBody>
      </p:sp>
      <p:sp>
        <p:nvSpPr>
          <p:cNvPr id="6" name="Slayt Numarası Yer Tutucusu 5"/>
          <p:cNvSpPr>
            <a:spLocks noGrp="1"/>
          </p:cNvSpPr>
          <p:nvPr>
            <p:ph type="sldNum" sz="quarter" idx="12"/>
          </p:nvPr>
        </p:nvSpPr>
        <p:spPr>
          <a:xfrm>
            <a:off x="9021330" y="6371590"/>
            <a:ext cx="2743200" cy="365125"/>
          </a:xfrm>
        </p:spPr>
        <p:txBody>
          <a:bodyPr/>
          <a:lstStyle/>
          <a:p>
            <a:fld id="{483AF543-0928-416E-97B1-DE8BC9650657}" type="slidenum">
              <a:rPr lang="tr-TR" smtClean="0"/>
              <a:pPr/>
              <a:t>‹#›</a:t>
            </a:fld>
            <a:endParaRPr lang="tr-TR" dirty="0"/>
          </a:p>
        </p:txBody>
      </p:sp>
    </p:spTree>
    <p:extLst>
      <p:ext uri="{BB962C8B-B14F-4D97-AF65-F5344CB8AC3E}">
        <p14:creationId xmlns:p14="http://schemas.microsoft.com/office/powerpoint/2010/main" xmlns="" val="64729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63325AA-05ED-4EF0-B398-398C4ACC74E5}" type="datetime1">
              <a:rPr lang="tr-TR" smtClean="0"/>
              <a:pPr/>
              <a:t>03.01.2023</a:t>
            </a:fld>
            <a:endParaRPr lang="tr-TR"/>
          </a:p>
        </p:txBody>
      </p:sp>
      <p:sp>
        <p:nvSpPr>
          <p:cNvPr id="5" name="Altbilgi Yer Tutucusu 4"/>
          <p:cNvSpPr>
            <a:spLocks noGrp="1"/>
          </p:cNvSpPr>
          <p:nvPr>
            <p:ph type="ftr" sz="quarter" idx="11"/>
          </p:nvPr>
        </p:nvSpPr>
        <p:spPr/>
        <p:txBody>
          <a:bodyPr/>
          <a:lstStyle/>
          <a:p>
            <a:r>
              <a:rPr lang="tr-TR"/>
              <a:t>Sunum Başlığı</a:t>
            </a:r>
          </a:p>
        </p:txBody>
      </p:sp>
      <p:sp>
        <p:nvSpPr>
          <p:cNvPr id="6" name="Slayt Numarası Yer Tutucusu 5"/>
          <p:cNvSpPr>
            <a:spLocks noGrp="1"/>
          </p:cNvSpPr>
          <p:nvPr>
            <p:ph type="sldNum" sz="quarter" idx="12"/>
          </p:nvPr>
        </p:nvSpPr>
        <p:spPr/>
        <p:txBody>
          <a:bodyPr/>
          <a:lstStyle/>
          <a:p>
            <a:fld id="{483AF543-0928-416E-97B1-DE8BC9650657}" type="slidenum">
              <a:rPr lang="tr-TR" smtClean="0"/>
              <a:pPr/>
              <a:t>‹#›</a:t>
            </a:fld>
            <a:endParaRPr lang="tr-TR"/>
          </a:p>
        </p:txBody>
      </p:sp>
    </p:spTree>
    <p:extLst>
      <p:ext uri="{BB962C8B-B14F-4D97-AF65-F5344CB8AC3E}">
        <p14:creationId xmlns:p14="http://schemas.microsoft.com/office/powerpoint/2010/main" xmlns="" val="14631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BBB7F07-EDFE-4C24-BDF2-8AB5C744F851}" type="datetime1">
              <a:rPr lang="tr-TR" smtClean="0"/>
              <a:pPr/>
              <a:t>03.01.2023</a:t>
            </a:fld>
            <a:endParaRPr lang="tr-TR"/>
          </a:p>
        </p:txBody>
      </p:sp>
      <p:sp>
        <p:nvSpPr>
          <p:cNvPr id="6" name="Altbilgi Yer Tutucusu 5"/>
          <p:cNvSpPr>
            <a:spLocks noGrp="1"/>
          </p:cNvSpPr>
          <p:nvPr>
            <p:ph type="ftr" sz="quarter" idx="11"/>
          </p:nvPr>
        </p:nvSpPr>
        <p:spPr/>
        <p:txBody>
          <a:bodyPr/>
          <a:lstStyle/>
          <a:p>
            <a:r>
              <a:rPr lang="tr-TR"/>
              <a:t>Sunum Başlığı</a:t>
            </a:r>
          </a:p>
        </p:txBody>
      </p:sp>
      <p:sp>
        <p:nvSpPr>
          <p:cNvPr id="7" name="Slayt Numarası Yer Tutucusu 6"/>
          <p:cNvSpPr>
            <a:spLocks noGrp="1"/>
          </p:cNvSpPr>
          <p:nvPr>
            <p:ph type="sldNum" sz="quarter" idx="12"/>
          </p:nvPr>
        </p:nvSpPr>
        <p:spPr/>
        <p:txBody>
          <a:bodyPr/>
          <a:lstStyle/>
          <a:p>
            <a:fld id="{483AF543-0928-416E-97B1-DE8BC9650657}" type="slidenum">
              <a:rPr lang="tr-TR" smtClean="0"/>
              <a:pPr/>
              <a:t>‹#›</a:t>
            </a:fld>
            <a:endParaRPr lang="tr-TR"/>
          </a:p>
        </p:txBody>
      </p:sp>
    </p:spTree>
    <p:extLst>
      <p:ext uri="{BB962C8B-B14F-4D97-AF65-F5344CB8AC3E}">
        <p14:creationId xmlns:p14="http://schemas.microsoft.com/office/powerpoint/2010/main" xmlns="" val="376042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80E899B-B8E0-438C-AF77-3EAEADADB07D}" type="datetime1">
              <a:rPr lang="tr-TR" smtClean="0"/>
              <a:pPr/>
              <a:t>03.01.2023</a:t>
            </a:fld>
            <a:endParaRPr lang="tr-TR"/>
          </a:p>
        </p:txBody>
      </p:sp>
      <p:sp>
        <p:nvSpPr>
          <p:cNvPr id="8" name="Altbilgi Yer Tutucusu 7"/>
          <p:cNvSpPr>
            <a:spLocks noGrp="1"/>
          </p:cNvSpPr>
          <p:nvPr>
            <p:ph type="ftr" sz="quarter" idx="11"/>
          </p:nvPr>
        </p:nvSpPr>
        <p:spPr/>
        <p:txBody>
          <a:bodyPr/>
          <a:lstStyle/>
          <a:p>
            <a:r>
              <a:rPr lang="tr-TR"/>
              <a:t>Sunum Başlığı</a:t>
            </a:r>
          </a:p>
        </p:txBody>
      </p:sp>
      <p:sp>
        <p:nvSpPr>
          <p:cNvPr id="9" name="Slayt Numarası Yer Tutucusu 8"/>
          <p:cNvSpPr>
            <a:spLocks noGrp="1"/>
          </p:cNvSpPr>
          <p:nvPr>
            <p:ph type="sldNum" sz="quarter" idx="12"/>
          </p:nvPr>
        </p:nvSpPr>
        <p:spPr/>
        <p:txBody>
          <a:bodyPr/>
          <a:lstStyle/>
          <a:p>
            <a:fld id="{483AF543-0928-416E-97B1-DE8BC9650657}" type="slidenum">
              <a:rPr lang="tr-TR" smtClean="0"/>
              <a:pPr/>
              <a:t>‹#›</a:t>
            </a:fld>
            <a:endParaRPr lang="tr-TR"/>
          </a:p>
        </p:txBody>
      </p:sp>
    </p:spTree>
    <p:extLst>
      <p:ext uri="{BB962C8B-B14F-4D97-AF65-F5344CB8AC3E}">
        <p14:creationId xmlns:p14="http://schemas.microsoft.com/office/powerpoint/2010/main" xmlns="" val="68617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02C4CD2-014B-4E05-BFFB-EE2F8E4031F7}" type="datetime1">
              <a:rPr lang="tr-TR" smtClean="0"/>
              <a:pPr/>
              <a:t>03.01.2023</a:t>
            </a:fld>
            <a:endParaRPr lang="tr-TR"/>
          </a:p>
        </p:txBody>
      </p:sp>
      <p:sp>
        <p:nvSpPr>
          <p:cNvPr id="4" name="Altbilgi Yer Tutucusu 3"/>
          <p:cNvSpPr>
            <a:spLocks noGrp="1"/>
          </p:cNvSpPr>
          <p:nvPr>
            <p:ph type="ftr" sz="quarter" idx="11"/>
          </p:nvPr>
        </p:nvSpPr>
        <p:spPr/>
        <p:txBody>
          <a:bodyPr/>
          <a:lstStyle/>
          <a:p>
            <a:r>
              <a:rPr lang="tr-TR"/>
              <a:t>Sunum Başlığı</a:t>
            </a:r>
          </a:p>
        </p:txBody>
      </p:sp>
      <p:sp>
        <p:nvSpPr>
          <p:cNvPr id="5" name="Slayt Numarası Yer Tutucusu 4"/>
          <p:cNvSpPr>
            <a:spLocks noGrp="1"/>
          </p:cNvSpPr>
          <p:nvPr>
            <p:ph type="sldNum" sz="quarter" idx="12"/>
          </p:nvPr>
        </p:nvSpPr>
        <p:spPr/>
        <p:txBody>
          <a:bodyPr/>
          <a:lstStyle/>
          <a:p>
            <a:fld id="{483AF543-0928-416E-97B1-DE8BC9650657}" type="slidenum">
              <a:rPr lang="tr-TR" smtClean="0"/>
              <a:pPr/>
              <a:t>‹#›</a:t>
            </a:fld>
            <a:endParaRPr lang="tr-TR"/>
          </a:p>
        </p:txBody>
      </p:sp>
    </p:spTree>
    <p:extLst>
      <p:ext uri="{BB962C8B-B14F-4D97-AF65-F5344CB8AC3E}">
        <p14:creationId xmlns:p14="http://schemas.microsoft.com/office/powerpoint/2010/main" xmlns="" val="75653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47B231E-DDE6-4A31-B259-1A1CCAEF2221}" type="datetime1">
              <a:rPr lang="tr-TR" smtClean="0"/>
              <a:pPr/>
              <a:t>03.01.2023</a:t>
            </a:fld>
            <a:endParaRPr lang="tr-TR"/>
          </a:p>
        </p:txBody>
      </p:sp>
      <p:sp>
        <p:nvSpPr>
          <p:cNvPr id="3" name="Altbilgi Yer Tutucusu 2"/>
          <p:cNvSpPr>
            <a:spLocks noGrp="1"/>
          </p:cNvSpPr>
          <p:nvPr>
            <p:ph type="ftr" sz="quarter" idx="11"/>
          </p:nvPr>
        </p:nvSpPr>
        <p:spPr/>
        <p:txBody>
          <a:bodyPr/>
          <a:lstStyle/>
          <a:p>
            <a:r>
              <a:rPr lang="tr-TR"/>
              <a:t>Sunum Başlığı</a:t>
            </a:r>
          </a:p>
        </p:txBody>
      </p:sp>
      <p:sp>
        <p:nvSpPr>
          <p:cNvPr id="4" name="Slayt Numarası Yer Tutucusu 3"/>
          <p:cNvSpPr>
            <a:spLocks noGrp="1"/>
          </p:cNvSpPr>
          <p:nvPr>
            <p:ph type="sldNum" sz="quarter" idx="12"/>
          </p:nvPr>
        </p:nvSpPr>
        <p:spPr/>
        <p:txBody>
          <a:bodyPr/>
          <a:lstStyle/>
          <a:p>
            <a:fld id="{483AF543-0928-416E-97B1-DE8BC9650657}" type="slidenum">
              <a:rPr lang="tr-TR" smtClean="0"/>
              <a:pPr/>
              <a:t>‹#›</a:t>
            </a:fld>
            <a:endParaRPr lang="tr-TR"/>
          </a:p>
        </p:txBody>
      </p:sp>
    </p:spTree>
    <p:extLst>
      <p:ext uri="{BB962C8B-B14F-4D97-AF65-F5344CB8AC3E}">
        <p14:creationId xmlns:p14="http://schemas.microsoft.com/office/powerpoint/2010/main" xmlns="" val="399889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583E9F4-E21C-4A88-A410-65CA4DC46ECA}" type="datetime1">
              <a:rPr lang="tr-TR" smtClean="0"/>
              <a:pPr/>
              <a:t>03.01.2023</a:t>
            </a:fld>
            <a:endParaRPr lang="tr-TR"/>
          </a:p>
        </p:txBody>
      </p:sp>
      <p:sp>
        <p:nvSpPr>
          <p:cNvPr id="6" name="Altbilgi Yer Tutucusu 5"/>
          <p:cNvSpPr>
            <a:spLocks noGrp="1"/>
          </p:cNvSpPr>
          <p:nvPr>
            <p:ph type="ftr" sz="quarter" idx="11"/>
          </p:nvPr>
        </p:nvSpPr>
        <p:spPr/>
        <p:txBody>
          <a:bodyPr/>
          <a:lstStyle/>
          <a:p>
            <a:r>
              <a:rPr lang="tr-TR"/>
              <a:t>Sunum Başlığı</a:t>
            </a:r>
          </a:p>
        </p:txBody>
      </p:sp>
      <p:sp>
        <p:nvSpPr>
          <p:cNvPr id="7" name="Slayt Numarası Yer Tutucusu 6"/>
          <p:cNvSpPr>
            <a:spLocks noGrp="1"/>
          </p:cNvSpPr>
          <p:nvPr>
            <p:ph type="sldNum" sz="quarter" idx="12"/>
          </p:nvPr>
        </p:nvSpPr>
        <p:spPr/>
        <p:txBody>
          <a:bodyPr/>
          <a:lstStyle/>
          <a:p>
            <a:fld id="{483AF543-0928-416E-97B1-DE8BC9650657}" type="slidenum">
              <a:rPr lang="tr-TR" smtClean="0"/>
              <a:pPr/>
              <a:t>‹#›</a:t>
            </a:fld>
            <a:endParaRPr lang="tr-TR"/>
          </a:p>
        </p:txBody>
      </p:sp>
    </p:spTree>
    <p:extLst>
      <p:ext uri="{BB962C8B-B14F-4D97-AF65-F5344CB8AC3E}">
        <p14:creationId xmlns:p14="http://schemas.microsoft.com/office/powerpoint/2010/main" xmlns="" val="169452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20400F0-2254-4EEF-BF57-F4C88F8E1699}" type="datetime1">
              <a:rPr lang="tr-TR" smtClean="0"/>
              <a:pPr/>
              <a:t>03.01.2023</a:t>
            </a:fld>
            <a:endParaRPr lang="tr-TR"/>
          </a:p>
        </p:txBody>
      </p:sp>
      <p:sp>
        <p:nvSpPr>
          <p:cNvPr id="6" name="Altbilgi Yer Tutucusu 5"/>
          <p:cNvSpPr>
            <a:spLocks noGrp="1"/>
          </p:cNvSpPr>
          <p:nvPr>
            <p:ph type="ftr" sz="quarter" idx="11"/>
          </p:nvPr>
        </p:nvSpPr>
        <p:spPr/>
        <p:txBody>
          <a:bodyPr/>
          <a:lstStyle/>
          <a:p>
            <a:r>
              <a:rPr lang="tr-TR"/>
              <a:t>Sunum Başlığı</a:t>
            </a:r>
          </a:p>
        </p:txBody>
      </p:sp>
      <p:sp>
        <p:nvSpPr>
          <p:cNvPr id="7" name="Slayt Numarası Yer Tutucusu 6"/>
          <p:cNvSpPr>
            <a:spLocks noGrp="1"/>
          </p:cNvSpPr>
          <p:nvPr>
            <p:ph type="sldNum" sz="quarter" idx="12"/>
          </p:nvPr>
        </p:nvSpPr>
        <p:spPr/>
        <p:txBody>
          <a:bodyPr/>
          <a:lstStyle/>
          <a:p>
            <a:fld id="{483AF543-0928-416E-97B1-DE8BC9650657}" type="slidenum">
              <a:rPr lang="tr-TR" smtClean="0"/>
              <a:pPr/>
              <a:t>‹#›</a:t>
            </a:fld>
            <a:endParaRPr lang="tr-TR"/>
          </a:p>
        </p:txBody>
      </p:sp>
    </p:spTree>
    <p:extLst>
      <p:ext uri="{BB962C8B-B14F-4D97-AF65-F5344CB8AC3E}">
        <p14:creationId xmlns:p14="http://schemas.microsoft.com/office/powerpoint/2010/main" xmlns="" val="104160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62992-8DF2-4320-9E9E-DD1F4DD96B32}" type="datetime1">
              <a:rPr lang="tr-TR" smtClean="0"/>
              <a:pPr/>
              <a:t>03.01.2023</a:t>
            </a:fld>
            <a:endParaRPr lang="tr-TR"/>
          </a:p>
        </p:txBody>
      </p:sp>
      <p:sp>
        <p:nvSpPr>
          <p:cNvPr id="5" name="Altbilgi Yer Tutucusu 4"/>
          <p:cNvSpPr>
            <a:spLocks noGrp="1"/>
          </p:cNvSpPr>
          <p:nvPr>
            <p:ph type="ftr" sz="quarter" idx="3"/>
          </p:nvPr>
        </p:nvSpPr>
        <p:spPr>
          <a:xfrm>
            <a:off x="8901160"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Gotham Medium" pitchFamily="50" charset="0"/>
                <a:cs typeface="Gotham Medium" pitchFamily="50" charset="0"/>
              </a:defRPr>
            </a:lvl1pPr>
          </a:lstStyle>
          <a:p>
            <a:r>
              <a:rPr lang="tr-TR"/>
              <a:t>Sunum Başlığı</a:t>
            </a:r>
            <a:endParaRPr lang="tr-TR" dirty="0"/>
          </a:p>
        </p:txBody>
      </p:sp>
      <p:sp>
        <p:nvSpPr>
          <p:cNvPr id="6" name="Slayt Numarası Yer Tutucusu 5"/>
          <p:cNvSpPr>
            <a:spLocks noGrp="1"/>
          </p:cNvSpPr>
          <p:nvPr>
            <p:ph type="sldNum" sz="quarter" idx="4"/>
          </p:nvPr>
        </p:nvSpPr>
        <p:spPr>
          <a:xfrm>
            <a:off x="9021080" y="6371590"/>
            <a:ext cx="2743200" cy="365125"/>
          </a:xfrm>
          <a:prstGeom prst="rect">
            <a:avLst/>
          </a:prstGeom>
        </p:spPr>
        <p:txBody>
          <a:bodyPr vert="horz" lIns="91440" tIns="45720" rIns="91440" bIns="45720" rtlCol="0" anchor="ctr"/>
          <a:lstStyle>
            <a:lvl1pPr algn="r">
              <a:defRPr sz="1200">
                <a:solidFill>
                  <a:schemeClr val="bg1"/>
                </a:solidFill>
                <a:latin typeface="Gotham Medium" pitchFamily="50" charset="0"/>
                <a:cs typeface="Gotham Medium" pitchFamily="50" charset="0"/>
              </a:defRPr>
            </a:lvl1pPr>
          </a:lstStyle>
          <a:p>
            <a:fld id="{483AF543-0928-416E-97B1-DE8BC9650657}" type="slidenum">
              <a:rPr lang="tr-TR" smtClean="0"/>
              <a:pPr/>
              <a:t>‹#›</a:t>
            </a:fld>
            <a:endParaRPr lang="tr-TR" dirty="0"/>
          </a:p>
        </p:txBody>
      </p:sp>
    </p:spTree>
    <p:extLst>
      <p:ext uri="{BB962C8B-B14F-4D97-AF65-F5344CB8AC3E}">
        <p14:creationId xmlns:p14="http://schemas.microsoft.com/office/powerpoint/2010/main" xmlns="" val="273957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483AF543-0928-416E-97B1-DE8BC9650657}" type="slidenum">
              <a:rPr lang="tr-TR" smtClean="0"/>
              <a:pPr/>
              <a:t>1</a:t>
            </a:fld>
            <a:endParaRPr lang="tr-TR" dirty="0"/>
          </a:p>
        </p:txBody>
      </p:sp>
      <p:sp>
        <p:nvSpPr>
          <p:cNvPr id="7" name="Metin kutusu 6"/>
          <p:cNvSpPr txBox="1"/>
          <p:nvPr/>
        </p:nvSpPr>
        <p:spPr>
          <a:xfrm>
            <a:off x="1289155" y="3494730"/>
            <a:ext cx="7193372" cy="646331"/>
          </a:xfrm>
          <a:prstGeom prst="rect">
            <a:avLst/>
          </a:prstGeom>
          <a:noFill/>
        </p:spPr>
        <p:txBody>
          <a:bodyPr wrap="square" rtlCol="0">
            <a:spAutoFit/>
          </a:bodyPr>
          <a:lstStyle/>
          <a:p>
            <a:r>
              <a:rPr lang="tr-TR" sz="3600" dirty="0" smtClean="0">
                <a:solidFill>
                  <a:srgbClr val="C00000"/>
                </a:solidFill>
                <a:latin typeface="Times New Roman" pitchFamily="18" charset="0"/>
                <a:cs typeface="Times New Roman" pitchFamily="18" charset="0"/>
              </a:rPr>
              <a:t>TİCARİ </a:t>
            </a:r>
            <a:r>
              <a:rPr lang="tr-TR" sz="3600" dirty="0">
                <a:solidFill>
                  <a:srgbClr val="C00000"/>
                </a:solidFill>
                <a:latin typeface="Times New Roman" pitchFamily="18" charset="0"/>
                <a:cs typeface="Times New Roman" pitchFamily="18" charset="0"/>
              </a:rPr>
              <a:t>ALAN KİRA </a:t>
            </a:r>
            <a:r>
              <a:rPr lang="tr-TR" sz="3600" dirty="0" smtClean="0">
                <a:solidFill>
                  <a:srgbClr val="C00000"/>
                </a:solidFill>
                <a:latin typeface="Times New Roman" pitchFamily="18" charset="0"/>
                <a:cs typeface="Times New Roman" pitchFamily="18" charset="0"/>
              </a:rPr>
              <a:t>İŞLEMLERİ</a:t>
            </a:r>
            <a:endParaRPr lang="tr-TR" sz="3600" dirty="0">
              <a:solidFill>
                <a:schemeClr val="bg2">
                  <a:lumMod val="75000"/>
                </a:schemeClr>
              </a:solidFill>
              <a:latin typeface="Gotham Medium" pitchFamily="50" charset="0"/>
              <a:cs typeface="Gotham Medium" pitchFamily="50" charset="0"/>
            </a:endParaRPr>
          </a:p>
        </p:txBody>
      </p:sp>
      <p:sp>
        <p:nvSpPr>
          <p:cNvPr id="8" name="Metin kutusu 7"/>
          <p:cNvSpPr txBox="1"/>
          <p:nvPr/>
        </p:nvSpPr>
        <p:spPr>
          <a:xfrm flipH="1">
            <a:off x="9883572" y="5723155"/>
            <a:ext cx="2223301" cy="584775"/>
          </a:xfrm>
          <a:prstGeom prst="rect">
            <a:avLst/>
          </a:prstGeom>
          <a:noFill/>
        </p:spPr>
        <p:txBody>
          <a:bodyPr wrap="square" rtlCol="0">
            <a:spAutoFit/>
          </a:bodyPr>
          <a:lstStyle/>
          <a:p>
            <a:r>
              <a:rPr lang="tr-TR" sz="3200" dirty="0" smtClean="0">
                <a:solidFill>
                  <a:srgbClr val="DB0E15"/>
                </a:solidFill>
                <a:latin typeface="Times New Roman" panose="02020603050405020304" pitchFamily="18" charset="0"/>
                <a:cs typeface="Times New Roman" panose="02020603050405020304" pitchFamily="18" charset="0"/>
              </a:rPr>
              <a:t>2023</a:t>
            </a:r>
            <a:endParaRPr lang="tr-TR" sz="3200" dirty="0">
              <a:solidFill>
                <a:srgbClr val="DB0E15"/>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1289155" y="3117954"/>
            <a:ext cx="1528996" cy="152333"/>
          </a:xfrm>
          <a:prstGeom prst="rect">
            <a:avLst/>
          </a:prstGeom>
          <a:solidFill>
            <a:srgbClr val="DB0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934194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Taşınmaz bilgileri girilirken taşınmazın mülkiyetin kime ait olduğu alanı doğru seçilmelidir. Mülkiyeti hazineye tahsisli olup </a:t>
            </a:r>
            <a:r>
              <a:rPr lang="tr-TR" sz="2000" dirty="0" smtClean="0">
                <a:latin typeface="Times New Roman" panose="02020603050405020304" pitchFamily="18" charset="0"/>
                <a:cs typeface="Times New Roman" panose="02020603050405020304" pitchFamily="18" charset="0"/>
              </a:rPr>
              <a:t>Bakanlığımıza </a:t>
            </a:r>
            <a:r>
              <a:rPr lang="tr-TR" sz="2000" dirty="0">
                <a:latin typeface="Times New Roman" panose="02020603050405020304" pitchFamily="18" charset="0"/>
                <a:cs typeface="Times New Roman" panose="02020603050405020304" pitchFamily="18" charset="0"/>
              </a:rPr>
              <a:t>tahsisli kira </a:t>
            </a:r>
            <a:r>
              <a:rPr lang="tr-TR" sz="2000" dirty="0" smtClean="0">
                <a:latin typeface="Times New Roman" panose="02020603050405020304" pitchFamily="18" charset="0"/>
                <a:cs typeface="Times New Roman" panose="02020603050405020304" pitchFamily="18" charset="0"/>
              </a:rPr>
              <a:t>alanları </a:t>
            </a:r>
            <a:r>
              <a:rPr lang="tr-TR" sz="2000" dirty="0">
                <a:latin typeface="Times New Roman" panose="02020603050405020304" pitchFamily="18" charset="0"/>
                <a:cs typeface="Times New Roman" panose="02020603050405020304" pitchFamily="18" charset="0"/>
              </a:rPr>
              <a:t>için Çevre, Şehircilik Ve İklim Değişikliği Bakanlığı’na her yıl kira ödemesi yapılmaktadır</a:t>
            </a:r>
            <a:r>
              <a:rPr lang="tr-TR" sz="2000" dirty="0" smtClean="0">
                <a:latin typeface="Times New Roman" panose="02020603050405020304" pitchFamily="18" charset="0"/>
                <a:cs typeface="Times New Roman" panose="02020603050405020304" pitchFamily="18" charset="0"/>
              </a:rPr>
              <a:t>.</a:t>
            </a:r>
          </a:p>
          <a:p>
            <a:pPr algn="just">
              <a:lnSpc>
                <a:spcPct val="100000"/>
              </a:lnSpc>
              <a:spcAft>
                <a:spcPts val="1000"/>
              </a:spcAft>
              <a:buClr>
                <a:srgbClr val="DB0E15"/>
              </a:buClr>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10</a:t>
            </a:fld>
            <a:endParaRPr lang="tr-TR"/>
          </a:p>
        </p:txBody>
      </p:sp>
      <p:pic>
        <p:nvPicPr>
          <p:cNvPr id="8" name="İçerik Yer Tutucusu 4"/>
          <p:cNvPicPr>
            <a:picLocks noChangeAspect="1"/>
          </p:cNvPicPr>
          <p:nvPr/>
        </p:nvPicPr>
        <p:blipFill>
          <a:blip r:embed="rId2"/>
          <a:stretch>
            <a:fillRect/>
          </a:stretch>
        </p:blipFill>
        <p:spPr>
          <a:xfrm>
            <a:off x="897775" y="2656343"/>
            <a:ext cx="10515599" cy="3670911"/>
          </a:xfrm>
          <a:prstGeom prst="rect">
            <a:avLst/>
          </a:prstGeom>
        </p:spPr>
      </p:pic>
      <p:sp>
        <p:nvSpPr>
          <p:cNvPr id="9" name="Metin kutusu 8"/>
          <p:cNvSpPr txBox="1"/>
          <p:nvPr/>
        </p:nvSpPr>
        <p:spPr>
          <a:xfrm>
            <a:off x="8163098" y="298505"/>
            <a:ext cx="3586192"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a:solidFill>
                  <a:srgbClr val="C00000"/>
                </a:solidFill>
                <a:latin typeface="Times New Roman" pitchFamily="18" charset="0"/>
                <a:cs typeface="Times New Roman" pitchFamily="18" charset="0"/>
              </a:rPr>
              <a:t>TANIMLAMA </a:t>
            </a:r>
            <a:r>
              <a:rPr lang="en-US" sz="1400" dirty="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sp>
        <p:nvSpPr>
          <p:cNvPr id="7"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3818578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Taşınmaz menüsünde yer alan bütün bilgiler girildikten sonra </a:t>
            </a:r>
            <a:r>
              <a:rPr lang="tr-TR" sz="2000" dirty="0" smtClean="0">
                <a:latin typeface="Times New Roman" panose="02020603050405020304" pitchFamily="18" charset="0"/>
                <a:cs typeface="Times New Roman" panose="02020603050405020304" pitchFamily="18" charset="0"/>
              </a:rPr>
              <a:t>(Taşınmaz ID </a:t>
            </a:r>
            <a:r>
              <a:rPr lang="tr-TR" sz="2000" dirty="0">
                <a:latin typeface="Times New Roman" panose="02020603050405020304" pitchFamily="18" charset="0"/>
                <a:cs typeface="Times New Roman" panose="02020603050405020304" pitchFamily="18" charset="0"/>
              </a:rPr>
              <a:t>alanı için sistem otomatik numara verecektir) ticari alan </a:t>
            </a:r>
            <a:r>
              <a:rPr lang="tr-TR" sz="2000" dirty="0" smtClean="0">
                <a:latin typeface="Times New Roman" pitchFamily="18" charset="0"/>
                <a:cs typeface="Times New Roman" pitchFamily="18" charset="0"/>
              </a:rPr>
              <a:t>tanımlamasına geçilmelidir.</a:t>
            </a:r>
          </a:p>
          <a:p>
            <a:pPr algn="just">
              <a:lnSpc>
                <a:spcPct val="100000"/>
              </a:lnSpc>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11</a:t>
            </a:fld>
            <a:endParaRPr lang="tr-TR"/>
          </a:p>
        </p:txBody>
      </p:sp>
      <p:sp>
        <p:nvSpPr>
          <p:cNvPr id="9" name="Metin kutusu 8"/>
          <p:cNvSpPr txBox="1"/>
          <p:nvPr/>
        </p:nvSpPr>
        <p:spPr>
          <a:xfrm>
            <a:off x="8163098" y="298505"/>
            <a:ext cx="3586192"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a:solidFill>
                  <a:srgbClr val="C00000"/>
                </a:solidFill>
                <a:latin typeface="Times New Roman" pitchFamily="18" charset="0"/>
                <a:cs typeface="Times New Roman" pitchFamily="18" charset="0"/>
              </a:rPr>
              <a:t>TANIMLAMA </a:t>
            </a:r>
            <a:r>
              <a:rPr lang="en-US" sz="1400" dirty="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sp>
        <p:nvSpPr>
          <p:cNvPr id="7"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pic>
        <p:nvPicPr>
          <p:cNvPr id="4" name="Resim 3"/>
          <p:cNvPicPr>
            <a:picLocks noChangeAspect="1"/>
          </p:cNvPicPr>
          <p:nvPr/>
        </p:nvPicPr>
        <p:blipFill>
          <a:blip r:embed="rId2"/>
          <a:stretch>
            <a:fillRect/>
          </a:stretch>
        </p:blipFill>
        <p:spPr>
          <a:xfrm>
            <a:off x="897775" y="2364308"/>
            <a:ext cx="10515599" cy="3962948"/>
          </a:xfrm>
          <a:prstGeom prst="rect">
            <a:avLst/>
          </a:prstGeom>
        </p:spPr>
      </p:pic>
    </p:spTree>
    <p:extLst>
      <p:ext uri="{BB962C8B-B14F-4D97-AF65-F5344CB8AC3E}">
        <p14:creationId xmlns:p14="http://schemas.microsoft.com/office/powerpoint/2010/main" xmlns="" val="2183727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Ticari alan modülünde yer alan bütün bilgiler girildikten sonra </a:t>
            </a:r>
            <a:r>
              <a:rPr lang="tr-TR" sz="2000" dirty="0" smtClean="0">
                <a:latin typeface="Times New Roman" panose="02020603050405020304" pitchFamily="18" charset="0"/>
                <a:cs typeface="Times New Roman" panose="02020603050405020304" pitchFamily="18" charset="0"/>
              </a:rPr>
              <a:t>(Ticari Alan No </a:t>
            </a:r>
            <a:r>
              <a:rPr lang="tr-TR" sz="2000" dirty="0">
                <a:latin typeface="Times New Roman" panose="02020603050405020304" pitchFamily="18" charset="0"/>
                <a:cs typeface="Times New Roman" panose="02020603050405020304" pitchFamily="18" charset="0"/>
              </a:rPr>
              <a:t>için sistem otomatik numara verecektir) Y</a:t>
            </a:r>
            <a:r>
              <a:rPr lang="tr-TR" sz="2000" dirty="0" smtClean="0">
                <a:latin typeface="Times New Roman" panose="02020603050405020304" pitchFamily="18" charset="0"/>
                <a:cs typeface="Times New Roman" panose="02020603050405020304" pitchFamily="18" charset="0"/>
              </a:rPr>
              <a:t>eni Sözleşme Girişi menüsüne geçilir.</a:t>
            </a:r>
          </a:p>
          <a:p>
            <a:pPr>
              <a:lnSpc>
                <a:spcPct val="100000"/>
              </a:lnSpc>
              <a:spcAft>
                <a:spcPts val="1000"/>
              </a:spcAft>
              <a:buClr>
                <a:srgbClr val="DB0E15"/>
              </a:buClr>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12</a:t>
            </a:fld>
            <a:endParaRPr lang="tr-TR"/>
          </a:p>
        </p:txBody>
      </p:sp>
      <p:pic>
        <p:nvPicPr>
          <p:cNvPr id="7" name="İçerik Yer Tutucusu 4"/>
          <p:cNvPicPr>
            <a:picLocks noChangeAspect="1"/>
          </p:cNvPicPr>
          <p:nvPr/>
        </p:nvPicPr>
        <p:blipFill>
          <a:blip r:embed="rId2"/>
          <a:stretch>
            <a:fillRect/>
          </a:stretch>
        </p:blipFill>
        <p:spPr>
          <a:xfrm>
            <a:off x="897775" y="2340567"/>
            <a:ext cx="10515600" cy="3986688"/>
          </a:xfrm>
          <a:prstGeom prst="rect">
            <a:avLst/>
          </a:prstGeom>
        </p:spPr>
      </p:pic>
      <p:sp>
        <p:nvSpPr>
          <p:cNvPr id="8" name="Metin kutusu 7"/>
          <p:cNvSpPr txBox="1"/>
          <p:nvPr/>
        </p:nvSpPr>
        <p:spPr>
          <a:xfrm>
            <a:off x="8163098" y="298505"/>
            <a:ext cx="3586192"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a:solidFill>
                  <a:srgbClr val="C00000"/>
                </a:solidFill>
                <a:latin typeface="Times New Roman" pitchFamily="18" charset="0"/>
                <a:cs typeface="Times New Roman" pitchFamily="18" charset="0"/>
              </a:rPr>
              <a:t>TANIMLAMA </a:t>
            </a:r>
            <a:r>
              <a:rPr lang="en-US" sz="1400" dirty="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sp>
        <p:nvSpPr>
          <p:cNvPr id="9"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174475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a:latin typeface="Times New Roman" panose="02020603050405020304" pitchFamily="18" charset="0"/>
              <a:cs typeface="Times New Roman" panose="02020603050405020304"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13</a:t>
            </a:fld>
            <a:endParaRPr lang="tr-TR"/>
          </a:p>
        </p:txBody>
      </p:sp>
      <p:sp>
        <p:nvSpPr>
          <p:cNvPr id="8" name="Metin kutusu 7"/>
          <p:cNvSpPr txBox="1"/>
          <p:nvPr/>
        </p:nvSpPr>
        <p:spPr>
          <a:xfrm>
            <a:off x="8163098" y="298505"/>
            <a:ext cx="3586192"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a:solidFill>
                  <a:srgbClr val="C00000"/>
                </a:solidFill>
                <a:latin typeface="Times New Roman" pitchFamily="18" charset="0"/>
                <a:cs typeface="Times New Roman" pitchFamily="18" charset="0"/>
              </a:rPr>
              <a:t>TANIMLAMA </a:t>
            </a:r>
            <a:r>
              <a:rPr lang="en-US" sz="1400" dirty="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sp>
        <p:nvSpPr>
          <p:cNvPr id="9"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pic>
        <p:nvPicPr>
          <p:cNvPr id="10" name="İçerik Yer Tutucusu 4"/>
          <p:cNvPicPr>
            <a:picLocks noChangeAspect="1"/>
          </p:cNvPicPr>
          <p:nvPr/>
        </p:nvPicPr>
        <p:blipFill>
          <a:blip r:embed="rId2"/>
          <a:stretch>
            <a:fillRect/>
          </a:stretch>
        </p:blipFill>
        <p:spPr>
          <a:xfrm>
            <a:off x="897775" y="1065532"/>
            <a:ext cx="10515600" cy="5232628"/>
          </a:xfrm>
          <a:prstGeom prst="rect">
            <a:avLst/>
          </a:prstGeom>
        </p:spPr>
      </p:pic>
    </p:spTree>
    <p:extLst>
      <p:ext uri="{BB962C8B-B14F-4D97-AF65-F5344CB8AC3E}">
        <p14:creationId xmlns:p14="http://schemas.microsoft.com/office/powerpoint/2010/main" xmlns="" val="3618863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Hangi taşınmaz ve ticari alan için sözleşme girişi yapılacaksa bu alanlar için oluşturulan Taşınmaz ID/Ticari ID alanları seçilmelidir. Sözleşme ID alanı diğer bütün bilgiler doldurulduktan sonra sistem tarafından otomatik olarak verilecektir.</a:t>
            </a:r>
          </a:p>
          <a:p>
            <a:pPr>
              <a:lnSpc>
                <a:spcPct val="100000"/>
              </a:lnSpc>
              <a:spcAft>
                <a:spcPts val="1000"/>
              </a:spcAft>
              <a:buClr>
                <a:srgbClr val="DB0E15"/>
              </a:buClr>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14</a:t>
            </a:fld>
            <a:endParaRPr lang="tr-TR"/>
          </a:p>
        </p:txBody>
      </p:sp>
      <p:pic>
        <p:nvPicPr>
          <p:cNvPr id="8" name="İçerik Yer Tutucusu 4"/>
          <p:cNvPicPr>
            <a:picLocks noChangeAspect="1"/>
          </p:cNvPicPr>
          <p:nvPr/>
        </p:nvPicPr>
        <p:blipFill>
          <a:blip r:embed="rId2"/>
          <a:stretch>
            <a:fillRect/>
          </a:stretch>
        </p:blipFill>
        <p:spPr>
          <a:xfrm>
            <a:off x="897775" y="2535382"/>
            <a:ext cx="10449097" cy="3791873"/>
          </a:xfrm>
          <a:prstGeom prst="rect">
            <a:avLst/>
          </a:prstGeom>
        </p:spPr>
      </p:pic>
      <p:sp>
        <p:nvSpPr>
          <p:cNvPr id="9" name="Metin kutusu 8"/>
          <p:cNvSpPr txBox="1"/>
          <p:nvPr/>
        </p:nvSpPr>
        <p:spPr>
          <a:xfrm>
            <a:off x="8163098" y="298505"/>
            <a:ext cx="3586192"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a:solidFill>
                  <a:srgbClr val="C00000"/>
                </a:solidFill>
                <a:latin typeface="Times New Roman" pitchFamily="18" charset="0"/>
                <a:cs typeface="Times New Roman" pitchFamily="18" charset="0"/>
              </a:rPr>
              <a:t>TANIMLAMA </a:t>
            </a:r>
            <a:r>
              <a:rPr lang="en-US" sz="1400" dirty="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sp>
        <p:nvSpPr>
          <p:cNvPr id="7"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38210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Yeni sözleşme girişinde 1. yıl kira tutarına, kira süresine ve yıllık taksit sayısına özellikle dikkat etmek gerekir. Girilen veriler doğrultusunda sistem otomatik olarak satır sayısı oluşturacaktır.</a:t>
            </a:r>
          </a:p>
          <a:p>
            <a:pPr>
              <a:lnSpc>
                <a:spcPct val="100000"/>
              </a:lnSpc>
              <a:spcAft>
                <a:spcPts val="1000"/>
              </a:spcAft>
              <a:buClr>
                <a:srgbClr val="DB0E15"/>
              </a:buClr>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15</a:t>
            </a:fld>
            <a:endParaRPr lang="tr-TR"/>
          </a:p>
        </p:txBody>
      </p:sp>
      <p:pic>
        <p:nvPicPr>
          <p:cNvPr id="7" name="İçerik Yer Tutucusu 4"/>
          <p:cNvPicPr>
            <a:picLocks noChangeAspect="1"/>
          </p:cNvPicPr>
          <p:nvPr/>
        </p:nvPicPr>
        <p:blipFill>
          <a:blip r:embed="rId2"/>
          <a:stretch>
            <a:fillRect/>
          </a:stretch>
        </p:blipFill>
        <p:spPr>
          <a:xfrm>
            <a:off x="897775" y="2552008"/>
            <a:ext cx="10515599" cy="3804342"/>
          </a:xfrm>
          <a:prstGeom prst="rect">
            <a:avLst/>
          </a:prstGeom>
        </p:spPr>
      </p:pic>
      <p:sp>
        <p:nvSpPr>
          <p:cNvPr id="9" name="Metin kutusu 8"/>
          <p:cNvSpPr txBox="1"/>
          <p:nvPr/>
        </p:nvSpPr>
        <p:spPr>
          <a:xfrm>
            <a:off x="8163098" y="298505"/>
            <a:ext cx="3586192"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a:solidFill>
                  <a:srgbClr val="C00000"/>
                </a:solidFill>
                <a:latin typeface="Times New Roman" pitchFamily="18" charset="0"/>
                <a:cs typeface="Times New Roman" pitchFamily="18" charset="0"/>
              </a:rPr>
              <a:t>TANIMLAMA </a:t>
            </a:r>
            <a:r>
              <a:rPr lang="en-US" sz="1400" dirty="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3101461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Yeni oluşturulan bütün sözleşmeler </a:t>
            </a:r>
            <a:r>
              <a:rPr lang="tr-TR" sz="2000" dirty="0" smtClean="0">
                <a:latin typeface="Times New Roman" panose="02020603050405020304" pitchFamily="18" charset="0"/>
                <a:cs typeface="Times New Roman" panose="02020603050405020304" pitchFamily="18" charset="0"/>
              </a:rPr>
              <a:t>Mevcut </a:t>
            </a:r>
            <a:r>
              <a:rPr lang="tr-TR" sz="2000" dirty="0">
                <a:latin typeface="Times New Roman" panose="02020603050405020304" pitchFamily="18" charset="0"/>
                <a:cs typeface="Times New Roman" panose="02020603050405020304" pitchFamily="18" charset="0"/>
              </a:rPr>
              <a:t>S</a:t>
            </a:r>
            <a:r>
              <a:rPr lang="tr-TR" sz="2000" dirty="0" smtClean="0">
                <a:latin typeface="Times New Roman" panose="02020603050405020304" pitchFamily="18" charset="0"/>
                <a:cs typeface="Times New Roman" panose="02020603050405020304" pitchFamily="18" charset="0"/>
              </a:rPr>
              <a:t>özleşmeler </a:t>
            </a:r>
            <a:r>
              <a:rPr lang="tr-TR" sz="2000" dirty="0">
                <a:latin typeface="Times New Roman" panose="02020603050405020304" pitchFamily="18" charset="0"/>
                <a:cs typeface="Times New Roman" panose="02020603050405020304" pitchFamily="18" charset="0"/>
              </a:rPr>
              <a:t>ve </a:t>
            </a:r>
            <a:r>
              <a:rPr lang="tr-TR" sz="2000" dirty="0" smtClean="0">
                <a:latin typeface="Times New Roman" panose="02020603050405020304" pitchFamily="18" charset="0"/>
                <a:cs typeface="Times New Roman" panose="02020603050405020304" pitchFamily="18" charset="0"/>
              </a:rPr>
              <a:t>Ödeme </a:t>
            </a:r>
            <a:r>
              <a:rPr lang="tr-TR" sz="2000" dirty="0">
                <a:latin typeface="Times New Roman" panose="02020603050405020304" pitchFamily="18" charset="0"/>
                <a:cs typeface="Times New Roman" panose="02020603050405020304" pitchFamily="18" charset="0"/>
              </a:rPr>
              <a:t>İ</a:t>
            </a:r>
            <a:r>
              <a:rPr lang="tr-TR" sz="2000" dirty="0" smtClean="0">
                <a:latin typeface="Times New Roman" panose="02020603050405020304" pitchFamily="18" charset="0"/>
                <a:cs typeface="Times New Roman" panose="02020603050405020304" pitchFamily="18" charset="0"/>
              </a:rPr>
              <a:t>şlemleri </a:t>
            </a:r>
            <a:r>
              <a:rPr lang="tr-TR" sz="2000" dirty="0">
                <a:latin typeface="Times New Roman" panose="02020603050405020304" pitchFamily="18" charset="0"/>
                <a:cs typeface="Times New Roman" panose="02020603050405020304" pitchFamily="18" charset="0"/>
              </a:rPr>
              <a:t>menüsünde yer almaktadır. Ayrıca menüde yer alan arama kriterleri de kullanılarak istenilen sözleşme kolayca bulunabilmektedir.</a:t>
            </a:r>
          </a:p>
          <a:p>
            <a:pPr>
              <a:lnSpc>
                <a:spcPct val="100000"/>
              </a:lnSpc>
              <a:spcAft>
                <a:spcPts val="1000"/>
              </a:spcAft>
              <a:buClr>
                <a:srgbClr val="DB0E15"/>
              </a:buClr>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16</a:t>
            </a:fld>
            <a:endParaRPr lang="tr-TR"/>
          </a:p>
        </p:txBody>
      </p:sp>
      <p:pic>
        <p:nvPicPr>
          <p:cNvPr id="8" name="İçerik Yer Tutucusu 9"/>
          <p:cNvPicPr>
            <a:picLocks noChangeAspect="1"/>
          </p:cNvPicPr>
          <p:nvPr/>
        </p:nvPicPr>
        <p:blipFill>
          <a:blip r:embed="rId2"/>
          <a:stretch>
            <a:fillRect/>
          </a:stretch>
        </p:blipFill>
        <p:spPr>
          <a:xfrm>
            <a:off x="897775" y="2651760"/>
            <a:ext cx="10515600" cy="3675495"/>
          </a:xfrm>
          <a:prstGeom prst="rect">
            <a:avLst/>
          </a:prstGeom>
        </p:spPr>
      </p:pic>
      <p:sp>
        <p:nvSpPr>
          <p:cNvPr id="9" name="Metin kutusu 8"/>
          <p:cNvSpPr txBox="1"/>
          <p:nvPr/>
        </p:nvSpPr>
        <p:spPr>
          <a:xfrm>
            <a:off x="8163098" y="298505"/>
            <a:ext cx="3586192"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a:solidFill>
                  <a:srgbClr val="C00000"/>
                </a:solidFill>
                <a:latin typeface="Times New Roman" pitchFamily="18" charset="0"/>
                <a:cs typeface="Times New Roman" pitchFamily="18" charset="0"/>
              </a:rPr>
              <a:t>TANIMLAMA </a:t>
            </a:r>
            <a:r>
              <a:rPr lang="en-US" sz="1400" dirty="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sp>
        <p:nvSpPr>
          <p:cNvPr id="7"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1392479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Kiracı tarafından yatırılan tutarlar ilgili kiracıların yada tüzel kişilerin Vergi No/TC numaraları ile 336.17-Kira Emanetleri hesap koduna alınarak muhasebeleştirme işlemi yapılmalıdır.</a:t>
            </a: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17</a:t>
            </a:fld>
            <a:endParaRPr lang="tr-TR"/>
          </a:p>
        </p:txBody>
      </p:sp>
      <p:sp>
        <p:nvSpPr>
          <p:cNvPr id="7" name="Metin kutusu 6"/>
          <p:cNvSpPr txBox="1"/>
          <p:nvPr/>
        </p:nvSpPr>
        <p:spPr>
          <a:xfrm>
            <a:off x="8163098" y="298505"/>
            <a:ext cx="3586192"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KİRA MODÜLÜ TAHSİLAT İŞLEMLERİ</a:t>
            </a:r>
            <a:endParaRPr lang="tr-TR" sz="1400" dirty="0">
              <a:solidFill>
                <a:srgbClr val="C00000"/>
              </a:solidFill>
              <a:latin typeface="Times New Roman" pitchFamily="18" charset="0"/>
              <a:cs typeface="Times New Roman" pitchFamily="18" charset="0"/>
            </a:endParaRPr>
          </a:p>
        </p:txBody>
      </p:sp>
      <p:pic>
        <p:nvPicPr>
          <p:cNvPr id="2" name="Resim 1"/>
          <p:cNvPicPr>
            <a:picLocks noChangeAspect="1"/>
          </p:cNvPicPr>
          <p:nvPr/>
        </p:nvPicPr>
        <p:blipFill>
          <a:blip r:embed="rId2"/>
          <a:stretch>
            <a:fillRect/>
          </a:stretch>
        </p:blipFill>
        <p:spPr>
          <a:xfrm>
            <a:off x="1296785" y="2635136"/>
            <a:ext cx="9991899" cy="1920239"/>
          </a:xfrm>
          <a:prstGeom prst="rect">
            <a:avLst/>
          </a:prstGeom>
        </p:spPr>
      </p:pic>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627411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Kiracıdan tahsil edilen tutarlar Kira İşlemleri Modülü-Mevcut Sözleşmeler ve Ödeme İşlemleri menüsünde yer alan sözleşme tahsilat alanından gelirleştirilmesi gerekiyor.</a:t>
            </a: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18</a:t>
            </a:fld>
            <a:endParaRPr lang="tr-TR"/>
          </a:p>
        </p:txBody>
      </p:sp>
      <p:sp>
        <p:nvSpPr>
          <p:cNvPr id="7" name="Metin kutusu 6"/>
          <p:cNvSpPr txBox="1"/>
          <p:nvPr/>
        </p:nvSpPr>
        <p:spPr>
          <a:xfrm>
            <a:off x="8163098" y="298505"/>
            <a:ext cx="3586192"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KİRA MODÜLÜ TAHSİLAT İŞLEMLERİ</a:t>
            </a:r>
            <a:endParaRPr lang="tr-TR" sz="1400" dirty="0">
              <a:solidFill>
                <a:srgbClr val="C00000"/>
              </a:solidFill>
              <a:latin typeface="Times New Roman" pitchFamily="18" charset="0"/>
              <a:cs typeface="Times New Roman" pitchFamily="18" charset="0"/>
            </a:endParaRPr>
          </a:p>
        </p:txBody>
      </p:sp>
      <p:pic>
        <p:nvPicPr>
          <p:cNvPr id="8" name="İçerik Yer Tutucusu 4"/>
          <p:cNvPicPr>
            <a:picLocks noChangeAspect="1"/>
          </p:cNvPicPr>
          <p:nvPr/>
        </p:nvPicPr>
        <p:blipFill>
          <a:blip r:embed="rId2"/>
          <a:stretch>
            <a:fillRect/>
          </a:stretch>
        </p:blipFill>
        <p:spPr>
          <a:xfrm>
            <a:off x="897775" y="2518757"/>
            <a:ext cx="10515600" cy="3808498"/>
          </a:xfrm>
          <a:prstGeom prst="rect">
            <a:avLst/>
          </a:prstGeom>
        </p:spPr>
      </p:pic>
      <p:sp>
        <p:nvSpPr>
          <p:cNvPr id="9"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1947054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19</a:t>
            </a:fld>
            <a:endParaRPr lang="tr-TR"/>
          </a:p>
        </p:txBody>
      </p:sp>
      <p:sp>
        <p:nvSpPr>
          <p:cNvPr id="7" name="Metin kutusu 6"/>
          <p:cNvSpPr txBox="1"/>
          <p:nvPr/>
        </p:nvSpPr>
        <p:spPr>
          <a:xfrm>
            <a:off x="8163098" y="298505"/>
            <a:ext cx="3586192"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KİRA MODÜLÜ TAHSİLAT İŞLEMLERİ</a:t>
            </a:r>
            <a:endParaRPr lang="tr-TR" sz="1400" dirty="0">
              <a:solidFill>
                <a:srgbClr val="C00000"/>
              </a:solidFill>
              <a:latin typeface="Times New Roman" pitchFamily="18" charset="0"/>
              <a:cs typeface="Times New Roman" pitchFamily="18" charset="0"/>
            </a:endParaRPr>
          </a:p>
        </p:txBody>
      </p:sp>
      <p:pic>
        <p:nvPicPr>
          <p:cNvPr id="9" name="İçerik Yer Tutucusu 7"/>
          <p:cNvPicPr>
            <a:picLocks noChangeAspect="1"/>
          </p:cNvPicPr>
          <p:nvPr/>
        </p:nvPicPr>
        <p:blipFill>
          <a:blip r:embed="rId2"/>
          <a:stretch>
            <a:fillRect/>
          </a:stretch>
        </p:blipFill>
        <p:spPr>
          <a:xfrm>
            <a:off x="897774" y="1094628"/>
            <a:ext cx="10515601" cy="5232628"/>
          </a:xfrm>
          <a:prstGeom prst="rect">
            <a:avLst/>
          </a:prstGeom>
        </p:spPr>
      </p:pic>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23582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lnSpcReduction="10000"/>
          </a:bodyPr>
          <a:lstStyle/>
          <a:p>
            <a:pPr>
              <a:lnSpc>
                <a:spcPct val="100000"/>
              </a:lnSpc>
              <a:spcAft>
                <a:spcPts val="1000"/>
              </a:spcAft>
              <a:buClr>
                <a:srgbClr val="DB0E15"/>
              </a:buClr>
              <a:buFont typeface="Wingdings" panose="05000000000000000000" pitchFamily="2" charset="2"/>
              <a:buChar char="§"/>
            </a:pPr>
            <a:endParaRPr lang="tr-TR" sz="2000" b="1" dirty="0" smtClean="0">
              <a:latin typeface="Times New Roman" pitchFamily="18" charset="0"/>
              <a:cs typeface="Times New Roman" pitchFamily="18" charset="0"/>
            </a:endParaRPr>
          </a:p>
          <a:p>
            <a:pPr>
              <a:lnSpc>
                <a:spcPct val="125000"/>
              </a:lnSpc>
              <a:buClr>
                <a:srgbClr val="DB0E15"/>
              </a:buClr>
              <a:buFont typeface="Wingdings" panose="05000000000000000000" pitchFamily="2" charset="2"/>
              <a:buChar char="§"/>
            </a:pPr>
            <a:r>
              <a:rPr lang="tr-TR" sz="2000" b="1" dirty="0" smtClean="0">
                <a:latin typeface="Times New Roman" pitchFamily="18" charset="0"/>
                <a:cs typeface="Times New Roman" pitchFamily="18" charset="0"/>
              </a:rPr>
              <a:t>Ticari </a:t>
            </a:r>
            <a:r>
              <a:rPr lang="tr-TR" sz="2000" b="1" dirty="0">
                <a:latin typeface="Times New Roman" pitchFamily="18" charset="0"/>
                <a:cs typeface="Times New Roman" pitchFamily="18" charset="0"/>
              </a:rPr>
              <a:t>Alanlar: </a:t>
            </a:r>
            <a:r>
              <a:rPr lang="tr-TR" sz="2000" dirty="0">
                <a:latin typeface="Times New Roman" pitchFamily="18" charset="0"/>
                <a:cs typeface="Times New Roman" pitchFamily="18" charset="0"/>
              </a:rPr>
              <a:t>Kurumumuza bağlı tüm sağlık tesislerindeki, sağlık hizmetinin sunumu dışında kalan ve ticari amaçla kullanılan bina, binanın bir bölümü, arsa, arazi vb. yerlerdir. </a:t>
            </a:r>
            <a:endParaRPr lang="tr-TR" sz="2000" i="1" dirty="0">
              <a:solidFill>
                <a:srgbClr val="FF0000"/>
              </a:solidFill>
              <a:latin typeface="Gilroy-MediumItalic" panose="00000600000000000000" pitchFamily="2" charset="-94"/>
              <a:cs typeface="Gotham Medium" pitchFamily="50" charset="0"/>
            </a:endParaRPr>
          </a:p>
          <a:p>
            <a:pPr>
              <a:lnSpc>
                <a:spcPct val="125000"/>
              </a:lnSpc>
              <a:buClr>
                <a:srgbClr val="DB0E15"/>
              </a:buClr>
              <a:buFont typeface="Wingdings" panose="05000000000000000000" pitchFamily="2" charset="2"/>
              <a:buChar char="§"/>
            </a:pPr>
            <a:r>
              <a:rPr lang="tr-TR" sz="2000" b="1" dirty="0" smtClean="0">
                <a:latin typeface="Times New Roman" pitchFamily="18" charset="0"/>
                <a:cs typeface="Times New Roman" pitchFamily="18" charset="0"/>
              </a:rPr>
              <a:t>Protokol: </a:t>
            </a:r>
            <a:r>
              <a:rPr lang="tr-TR" sz="2000" dirty="0" smtClean="0">
                <a:latin typeface="Times New Roman" pitchFamily="18" charset="0"/>
                <a:cs typeface="Times New Roman" pitchFamily="18" charset="0"/>
              </a:rPr>
              <a:t>Mülkiyeti </a:t>
            </a:r>
            <a:r>
              <a:rPr lang="tr-TR" sz="2000" dirty="0">
                <a:latin typeface="Times New Roman" pitchFamily="18" charset="0"/>
                <a:cs typeface="Times New Roman" pitchFamily="18" charset="0"/>
              </a:rPr>
              <a:t>Hazineye ait olan veya kira bedeli genel bütçeden karşılanan  sağlık tesislerindeki ticari amaçla kullanılması mümkün olan yerlerin işletimi; Maliye Bakanlığı ile Bakanlığımız arasında imzalanan 15/06/2011 tarihli  protokol ile (10 yıllık)  Bakanlığımıza </a:t>
            </a:r>
            <a:r>
              <a:rPr lang="tr-TR" sz="2000" dirty="0" smtClean="0">
                <a:latin typeface="Times New Roman" panose="02020603050405020304" pitchFamily="18" charset="0"/>
                <a:cs typeface="Times New Roman" panose="02020603050405020304" pitchFamily="18" charset="0"/>
              </a:rPr>
              <a:t>devredilmiştir</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(idari </a:t>
            </a:r>
            <a:r>
              <a:rPr lang="tr-TR" sz="2000" dirty="0">
                <a:latin typeface="Times New Roman" panose="02020603050405020304" pitchFamily="18" charset="0"/>
                <a:cs typeface="Times New Roman" panose="02020603050405020304" pitchFamily="18" charset="0"/>
              </a:rPr>
              <a:t>binalar bu kapsamın </a:t>
            </a:r>
            <a:r>
              <a:rPr lang="tr-TR" sz="2000" dirty="0" smtClean="0">
                <a:latin typeface="Times New Roman" panose="02020603050405020304" pitchFamily="18" charset="0"/>
                <a:cs typeface="Times New Roman" panose="02020603050405020304" pitchFamily="18" charset="0"/>
              </a:rPr>
              <a:t>dışındadır).</a:t>
            </a:r>
            <a:endParaRPr lang="tr-TR" sz="2000" dirty="0">
              <a:latin typeface="Times New Roman" panose="02020603050405020304" pitchFamily="18" charset="0"/>
              <a:cs typeface="Times New Roman" panose="02020603050405020304" pitchFamily="18" charset="0"/>
            </a:endParaRPr>
          </a:p>
          <a:p>
            <a:pPr>
              <a:lnSpc>
                <a:spcPct val="125000"/>
              </a:lnSpc>
              <a:buClr>
                <a:srgbClr val="DB0E15"/>
              </a:buClr>
              <a:buFont typeface="Wingdings" panose="05000000000000000000" pitchFamily="2" charset="2"/>
              <a:buChar char="§"/>
            </a:pPr>
            <a:r>
              <a:rPr lang="tr-TR" sz="2000" b="1" dirty="0">
                <a:latin typeface="Times New Roman" pitchFamily="18" charset="0"/>
                <a:cs typeface="Times New Roman" pitchFamily="18" charset="0"/>
              </a:rPr>
              <a:t>Protokol Tadilatı: </a:t>
            </a:r>
            <a:r>
              <a:rPr lang="tr-TR" sz="2000" dirty="0">
                <a:latin typeface="Times New Roman" panose="02020603050405020304" pitchFamily="18" charset="0"/>
                <a:cs typeface="Times New Roman" panose="02020603050405020304" pitchFamily="18" charset="0"/>
              </a:rPr>
              <a:t>Protokol süresi 10 yıl olup Çevre, Şehircilik ve İklim Değişikliği Bakanlığı Milli Emlak Genel Müdürlüğü ile protokol süresi 15.06.2031 tarihine kadar uzatılmıştır</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a:lnSpc>
                <a:spcPct val="125000"/>
              </a:lnSpc>
              <a:buClr>
                <a:srgbClr val="DB0E15"/>
              </a:buClr>
              <a:buFont typeface="Wingdings" panose="05000000000000000000" pitchFamily="2" charset="2"/>
              <a:buChar char="§"/>
            </a:pPr>
            <a:r>
              <a:rPr lang="tr-TR" sz="2000" b="1" dirty="0">
                <a:latin typeface="Times New Roman" pitchFamily="18" charset="0"/>
                <a:cs typeface="Times New Roman" pitchFamily="18" charset="0"/>
              </a:rPr>
              <a:t>Vergi:</a:t>
            </a:r>
            <a:r>
              <a:rPr lang="tr-TR" sz="2000" dirty="0"/>
              <a:t> </a:t>
            </a:r>
            <a:r>
              <a:rPr lang="tr-TR" sz="2000" dirty="0">
                <a:latin typeface="Times New Roman" panose="02020603050405020304" pitchFamily="18" charset="0"/>
                <a:cs typeface="Times New Roman" panose="02020603050405020304" pitchFamily="18" charset="0"/>
              </a:rPr>
              <a:t>6225 sayılı Kanunun 6 </a:t>
            </a:r>
            <a:r>
              <a:rPr lang="tr-TR" sz="2000" dirty="0" err="1">
                <a:latin typeface="Times New Roman" panose="02020603050405020304" pitchFamily="18" charset="0"/>
                <a:cs typeface="Times New Roman" panose="02020603050405020304" pitchFamily="18" charset="0"/>
              </a:rPr>
              <a:t>ıncı</a:t>
            </a:r>
            <a:r>
              <a:rPr lang="tr-TR" sz="2000" dirty="0">
                <a:latin typeface="Times New Roman" panose="02020603050405020304" pitchFamily="18" charset="0"/>
                <a:cs typeface="Times New Roman" panose="02020603050405020304" pitchFamily="18" charset="0"/>
              </a:rPr>
              <a:t> ve 7 inci maddelerinde yapılan düzenlemeler ile Bakanlığımıza bağlı sağlık kurum ve kuruluşlarınca 193 sayılı Gelir Vergisi Kanununun 70 inci maddesi kapsamında elde edilecek gelirler; Kurumlar vergisinden muaf, Katma Değer Vergisinden ise istisna edilmiştir.</a:t>
            </a:r>
            <a:endParaRPr lang="tr-TR" sz="2000" dirty="0"/>
          </a:p>
          <a:p>
            <a:pPr>
              <a:lnSpc>
                <a:spcPct val="120000"/>
              </a:lnSpc>
              <a:buClr>
                <a:srgbClr val="DB0E15"/>
              </a:buClr>
              <a:buFont typeface="Wingdings" panose="05000000000000000000" pitchFamily="2" charset="2"/>
              <a:buChar char="§"/>
            </a:pPr>
            <a:endParaRPr lang="tr-TR" sz="1600" dirty="0"/>
          </a:p>
          <a:p>
            <a:pPr marL="0" indent="0">
              <a:lnSpc>
                <a:spcPct val="120000"/>
              </a:lnSpc>
              <a:buClr>
                <a:srgbClr val="DB0E15"/>
              </a:buClr>
              <a:buNone/>
            </a:pPr>
            <a:endParaRPr lang="tr-TR" dirty="0">
              <a:solidFill>
                <a:srgbClr val="FF0000"/>
              </a:solidFill>
              <a:latin typeface="Gilroy-MediumItalic" panose="00000600000000000000" pitchFamily="2" charset="-94"/>
              <a:cs typeface="Gotham Medium" pitchFamily="50" charset="0"/>
            </a:endParaRPr>
          </a:p>
        </p:txBody>
      </p:sp>
      <p:sp>
        <p:nvSpPr>
          <p:cNvPr id="4"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
        <p:nvSpPr>
          <p:cNvPr id="5" name="Slayt Numarası Yer Tutucusu 4"/>
          <p:cNvSpPr>
            <a:spLocks noGrp="1"/>
          </p:cNvSpPr>
          <p:nvPr>
            <p:ph type="sldNum" sz="quarter" idx="12"/>
          </p:nvPr>
        </p:nvSpPr>
        <p:spPr>
          <a:xfrm>
            <a:off x="9021330" y="6356350"/>
            <a:ext cx="2743200" cy="380365"/>
          </a:xfrm>
        </p:spPr>
        <p:txBody>
          <a:bodyPr/>
          <a:lstStyle/>
          <a:p>
            <a:fld id="{483AF543-0928-416E-97B1-DE8BC9650657}" type="slidenum">
              <a:rPr lang="tr-TR" smtClean="0"/>
              <a:pPr/>
              <a:t>2</a:t>
            </a:fld>
            <a:endParaRPr lang="tr-TR" dirty="0"/>
          </a:p>
        </p:txBody>
      </p:sp>
      <p:sp>
        <p:nvSpPr>
          <p:cNvPr id="6" name="Metin kutusu 5"/>
          <p:cNvSpPr txBox="1"/>
          <p:nvPr/>
        </p:nvSpPr>
        <p:spPr>
          <a:xfrm>
            <a:off x="8762250" y="298505"/>
            <a:ext cx="2987040"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TİCARİ </a:t>
            </a:r>
            <a:r>
              <a:rPr lang="tr-TR" sz="1400" dirty="0" smtClean="0">
                <a:solidFill>
                  <a:srgbClr val="C00000"/>
                </a:solidFill>
                <a:latin typeface="Times New Roman" pitchFamily="18" charset="0"/>
                <a:cs typeface="Times New Roman" pitchFamily="18" charset="0"/>
              </a:rPr>
              <a:t>ALAN KİRA İŞLEMLERİ</a:t>
            </a:r>
            <a:endParaRPr lang="tr-TR" sz="1400" dirty="0">
              <a:solidFill>
                <a:schemeClr val="bg2">
                  <a:lumMod val="75000"/>
                </a:schemeClr>
              </a:solidFill>
              <a:latin typeface="Gotham Medium" pitchFamily="50" charset="0"/>
              <a:cs typeface="Gotham Medium" pitchFamily="50" charset="0"/>
            </a:endParaRPr>
          </a:p>
        </p:txBody>
      </p:sp>
    </p:spTree>
    <p:extLst>
      <p:ext uri="{BB962C8B-B14F-4D97-AF65-F5344CB8AC3E}">
        <p14:creationId xmlns:p14="http://schemas.microsoft.com/office/powerpoint/2010/main" xmlns="" val="893593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Tahsilat girişinde öncelikle tahsilat türü alanının doldurulması gerekmektedir. Kiracı geçen yıldan ödemediği kirayı bu yıl ödediyse tahsilat türü alanına 181.02- Kira Gelirleri tahakkuk hesap kodu yazılmalıdır. Eğer kiracı cari yıl için ödeme yaptıysa tahsilat türü alanına 336.17- Kira Emanetleri hesap kodu yazılmalıdır.</a:t>
            </a: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Tahsilat türü yazıldıktan sonra tahsil edilen tarih yazılmalıdır. Tahsil edilen tarih kiracının ödemeyi gerçekleştiği günle aynı olması gerekmektedir</a:t>
            </a:r>
            <a:r>
              <a:rPr lang="tr-TR" sz="2000" dirty="0" smtClean="0">
                <a:latin typeface="Times New Roman" panose="02020603050405020304" pitchFamily="18" charset="0"/>
                <a:cs typeface="Times New Roman" panose="02020603050405020304" pitchFamily="18" charset="0"/>
              </a:rPr>
              <a:t>.</a:t>
            </a: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Tahsil edilen tarihten sonra tahsil edilen miktar ile varsa gecikme zammı ilgili alanlara yazılarak gelirleştirme işlemi yapılır. Kiracı taksit miktarından daha az tutar ödemişse parçalı ödemeyi, taksit miktarının tamamını ödemişse taksidi öde alanı seçilmelidir.</a:t>
            </a: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20</a:t>
            </a:fld>
            <a:endParaRPr lang="tr-TR"/>
          </a:p>
        </p:txBody>
      </p:sp>
      <p:sp>
        <p:nvSpPr>
          <p:cNvPr id="7" name="Metin kutusu 6"/>
          <p:cNvSpPr txBox="1"/>
          <p:nvPr/>
        </p:nvSpPr>
        <p:spPr>
          <a:xfrm>
            <a:off x="8163098" y="298505"/>
            <a:ext cx="3586192"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KİRA MODÜLÜ TAHSİLAT İŞLEMLERİ</a:t>
            </a:r>
            <a:endParaRPr lang="tr-TR" sz="1400" dirty="0">
              <a:solidFill>
                <a:srgbClr val="C00000"/>
              </a:solidFill>
              <a:latin typeface="Times New Roman" pitchFamily="18" charset="0"/>
              <a:cs typeface="Times New Roman" pitchFamily="18" charset="0"/>
            </a:endParaRPr>
          </a:p>
        </p:txBody>
      </p:sp>
      <p:sp>
        <p:nvSpPr>
          <p:cNvPr id="6"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1105064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smtClean="0">
                <a:latin typeface="Times New Roman" pitchFamily="18" charset="0"/>
                <a:cs typeface="Times New Roman" pitchFamily="18" charset="0"/>
              </a:rPr>
              <a:t>Kiracı tarafından dönem içerisinde ödenmeyen kira tutarları için yılsonunda otomatik olarak kira geliri fişi oluşturulmaktadır.</a:t>
            </a: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21</a:t>
            </a:fld>
            <a:endParaRPr lang="tr-TR"/>
          </a:p>
        </p:txBody>
      </p:sp>
      <p:sp>
        <p:nvSpPr>
          <p:cNvPr id="7" name="Metin kutusu 6"/>
          <p:cNvSpPr txBox="1"/>
          <p:nvPr/>
        </p:nvSpPr>
        <p:spPr>
          <a:xfrm>
            <a:off x="8163098" y="298505"/>
            <a:ext cx="3586192"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KİRA MODÜLÜ TAHSİLAT İŞLEMLERİ</a:t>
            </a:r>
            <a:endParaRPr lang="tr-TR" sz="1400" dirty="0">
              <a:solidFill>
                <a:srgbClr val="C00000"/>
              </a:solidFill>
              <a:latin typeface="Times New Roman" pitchFamily="18" charset="0"/>
              <a:cs typeface="Times New Roman" pitchFamily="18" charset="0"/>
            </a:endParaRPr>
          </a:p>
        </p:txBody>
      </p:sp>
      <p:pic>
        <p:nvPicPr>
          <p:cNvPr id="2" name="Resim 1"/>
          <p:cNvPicPr>
            <a:picLocks noChangeAspect="1"/>
          </p:cNvPicPr>
          <p:nvPr/>
        </p:nvPicPr>
        <p:blipFill>
          <a:blip r:embed="rId2"/>
          <a:stretch>
            <a:fillRect/>
          </a:stretch>
        </p:blipFill>
        <p:spPr>
          <a:xfrm>
            <a:off x="897775" y="2280486"/>
            <a:ext cx="10515600" cy="4046769"/>
          </a:xfrm>
          <a:prstGeom prst="rect">
            <a:avLst/>
          </a:prstGeom>
        </p:spPr>
      </p:pic>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3360511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lnSpc>
                <a:spcPct val="100000"/>
              </a:lnSpc>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Kiracı tarafından dönem içerisinde </a:t>
            </a:r>
            <a:r>
              <a:rPr lang="tr-TR" sz="2000" dirty="0" smtClean="0">
                <a:latin typeface="Times New Roman" pitchFamily="18" charset="0"/>
                <a:cs typeface="Times New Roman" pitchFamily="18" charset="0"/>
              </a:rPr>
              <a:t>ödenen ve Orman </a:t>
            </a:r>
            <a:r>
              <a:rPr lang="tr-TR" sz="2000" dirty="0">
                <a:latin typeface="Times New Roman" panose="02020603050405020304" pitchFamily="18" charset="0"/>
                <a:cs typeface="Times New Roman" panose="02020603050405020304" pitchFamily="18" charset="0"/>
              </a:rPr>
              <a:t>Genel Müdürlüğü’ne ait Taşınmazların gelir kaydı</a:t>
            </a: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22</a:t>
            </a:fld>
            <a:endParaRPr lang="tr-TR"/>
          </a:p>
        </p:txBody>
      </p:sp>
      <p:sp>
        <p:nvSpPr>
          <p:cNvPr id="7" name="Metin kutusu 6"/>
          <p:cNvSpPr txBox="1"/>
          <p:nvPr/>
        </p:nvSpPr>
        <p:spPr>
          <a:xfrm>
            <a:off x="8163098" y="298505"/>
            <a:ext cx="3586192"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KİRA MODÜLÜ TAHSİLAT İŞLEMLERİ</a:t>
            </a:r>
            <a:endParaRPr lang="tr-TR" sz="1400" dirty="0">
              <a:solidFill>
                <a:srgbClr val="C00000"/>
              </a:solidFill>
              <a:latin typeface="Times New Roman" pitchFamily="18" charset="0"/>
              <a:cs typeface="Times New Roman" pitchFamily="18" charset="0"/>
            </a:endParaRPr>
          </a:p>
        </p:txBody>
      </p:sp>
      <p:pic>
        <p:nvPicPr>
          <p:cNvPr id="6" name="Resim 5"/>
          <p:cNvPicPr>
            <a:picLocks noChangeAspect="1"/>
          </p:cNvPicPr>
          <p:nvPr/>
        </p:nvPicPr>
        <p:blipFill>
          <a:blip r:embed="rId2"/>
          <a:stretch>
            <a:fillRect/>
          </a:stretch>
        </p:blipFill>
        <p:spPr>
          <a:xfrm>
            <a:off x="897774" y="2244436"/>
            <a:ext cx="10515601" cy="4082819"/>
          </a:xfrm>
          <a:prstGeom prst="rect">
            <a:avLst/>
          </a:prstGeom>
        </p:spPr>
      </p:pic>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275941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smtClean="0">
                <a:latin typeface="Times New Roman" pitchFamily="18" charset="0"/>
                <a:cs typeface="Times New Roman" pitchFamily="18" charset="0"/>
              </a:rPr>
              <a:t>Kiracı tarafından dönem içerisinde ödenen ve mülkiyeti </a:t>
            </a:r>
            <a:r>
              <a:rPr lang="tr-TR" sz="2000" dirty="0">
                <a:latin typeface="Times New Roman" panose="02020603050405020304" pitchFamily="18" charset="0"/>
                <a:cs typeface="Times New Roman" panose="02020603050405020304" pitchFamily="18" charset="0"/>
              </a:rPr>
              <a:t>hazineye veya üçüncü şahıslara ait olan taşınmazların gelir kaydı</a:t>
            </a: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23</a:t>
            </a:fld>
            <a:endParaRPr lang="tr-TR"/>
          </a:p>
        </p:txBody>
      </p:sp>
      <p:sp>
        <p:nvSpPr>
          <p:cNvPr id="7" name="Metin kutusu 6"/>
          <p:cNvSpPr txBox="1"/>
          <p:nvPr/>
        </p:nvSpPr>
        <p:spPr>
          <a:xfrm>
            <a:off x="8163098" y="298505"/>
            <a:ext cx="3586192"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KİRA MODÜLÜ TAHSİLAT İŞLEMLERİ</a:t>
            </a:r>
            <a:endParaRPr lang="tr-TR" sz="1400" dirty="0">
              <a:solidFill>
                <a:srgbClr val="C00000"/>
              </a:solidFill>
              <a:latin typeface="Times New Roman" pitchFamily="18" charset="0"/>
              <a:cs typeface="Times New Roman" pitchFamily="18" charset="0"/>
            </a:endParaRPr>
          </a:p>
        </p:txBody>
      </p:sp>
      <p:pic>
        <p:nvPicPr>
          <p:cNvPr id="8" name="Resim 7"/>
          <p:cNvPicPr>
            <a:picLocks noChangeAspect="1"/>
          </p:cNvPicPr>
          <p:nvPr/>
        </p:nvPicPr>
        <p:blipFill>
          <a:blip r:embed="rId2"/>
          <a:stretch>
            <a:fillRect/>
          </a:stretch>
        </p:blipFill>
        <p:spPr>
          <a:xfrm>
            <a:off x="897774" y="2236125"/>
            <a:ext cx="10515601" cy="4091130"/>
          </a:xfrm>
          <a:prstGeom prst="rect">
            <a:avLst/>
          </a:prstGeom>
        </p:spPr>
      </p:pic>
      <p:sp>
        <p:nvSpPr>
          <p:cNvPr id="9"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862110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Kira süre başlangıç tarihinin yer teslim tarihinden farklı girilmesi</a:t>
            </a: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24</a:t>
            </a:fld>
            <a:endParaRPr lang="tr-TR"/>
          </a:p>
        </p:txBody>
      </p:sp>
      <p:sp>
        <p:nvSpPr>
          <p:cNvPr id="7" name="Metin kutusu 6"/>
          <p:cNvSpPr txBox="1"/>
          <p:nvPr/>
        </p:nvSpPr>
        <p:spPr>
          <a:xfrm>
            <a:off x="7913716" y="298505"/>
            <a:ext cx="3835574"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KİRA SÖZLEŞMESİNDE YAPILAN HATALAR</a:t>
            </a:r>
          </a:p>
        </p:txBody>
      </p:sp>
      <p:pic>
        <p:nvPicPr>
          <p:cNvPr id="9" name="İçerik Yer Tutucusu 4"/>
          <p:cNvPicPr>
            <a:picLocks noChangeAspect="1"/>
          </p:cNvPicPr>
          <p:nvPr/>
        </p:nvPicPr>
        <p:blipFill>
          <a:blip r:embed="rId2"/>
          <a:stretch>
            <a:fillRect/>
          </a:stretch>
        </p:blipFill>
        <p:spPr>
          <a:xfrm>
            <a:off x="897775" y="2294313"/>
            <a:ext cx="10515600" cy="4032943"/>
          </a:xfrm>
          <a:prstGeom prst="rect">
            <a:avLst/>
          </a:prstGeom>
        </p:spPr>
      </p:pic>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107341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Kira süresinin 0 girilmesi</a:t>
            </a: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25</a:t>
            </a:fld>
            <a:endParaRPr lang="tr-TR"/>
          </a:p>
        </p:txBody>
      </p:sp>
      <p:sp>
        <p:nvSpPr>
          <p:cNvPr id="7" name="Metin kutusu 6"/>
          <p:cNvSpPr txBox="1"/>
          <p:nvPr/>
        </p:nvSpPr>
        <p:spPr>
          <a:xfrm>
            <a:off x="7913716" y="298505"/>
            <a:ext cx="3835574"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KİRA SÖZLEŞMESİNDE YAPILAN HATALAR</a:t>
            </a:r>
          </a:p>
        </p:txBody>
      </p:sp>
      <p:pic>
        <p:nvPicPr>
          <p:cNvPr id="8" name="İçerik Yer Tutucusu 4"/>
          <p:cNvPicPr>
            <a:picLocks noChangeAspect="1"/>
          </p:cNvPicPr>
          <p:nvPr/>
        </p:nvPicPr>
        <p:blipFill>
          <a:blip r:embed="rId2"/>
          <a:stretch>
            <a:fillRect/>
          </a:stretch>
        </p:blipFill>
        <p:spPr>
          <a:xfrm>
            <a:off x="964275" y="2277687"/>
            <a:ext cx="10449099" cy="4049568"/>
          </a:xfrm>
          <a:prstGeom prst="rect">
            <a:avLst/>
          </a:prstGeom>
        </p:spPr>
      </p:pic>
      <p:sp>
        <p:nvSpPr>
          <p:cNvPr id="9"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3539092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Yıllık kira tutarının girilmemesi</a:t>
            </a: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26</a:t>
            </a:fld>
            <a:endParaRPr lang="tr-TR"/>
          </a:p>
        </p:txBody>
      </p:sp>
      <p:sp>
        <p:nvSpPr>
          <p:cNvPr id="7" name="Metin kutusu 6"/>
          <p:cNvSpPr txBox="1"/>
          <p:nvPr/>
        </p:nvSpPr>
        <p:spPr>
          <a:xfrm>
            <a:off x="7913716" y="298505"/>
            <a:ext cx="3835574"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KİRA SÖZLEŞMESİNDE YAPILAN HATALAR</a:t>
            </a:r>
          </a:p>
        </p:txBody>
      </p:sp>
      <p:pic>
        <p:nvPicPr>
          <p:cNvPr id="9" name="Resim 8"/>
          <p:cNvPicPr>
            <a:picLocks noChangeAspect="1"/>
          </p:cNvPicPr>
          <p:nvPr/>
        </p:nvPicPr>
        <p:blipFill>
          <a:blip r:embed="rId2"/>
          <a:stretch>
            <a:fillRect/>
          </a:stretch>
        </p:blipFill>
        <p:spPr>
          <a:xfrm>
            <a:off x="897775" y="2086495"/>
            <a:ext cx="10515600" cy="4240759"/>
          </a:xfrm>
          <a:prstGeom prst="rect">
            <a:avLst/>
          </a:prstGeom>
        </p:spPr>
      </p:pic>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41643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Bir yıldan uzun süreli kira sözleşmelerinde ikinci ve izleyen yıllar bedelleri </a:t>
            </a:r>
            <a:r>
              <a:rPr lang="tr-TR" sz="2000" b="1" dirty="0">
                <a:latin typeface="Times New Roman" panose="02020603050405020304" pitchFamily="18" charset="0"/>
                <a:cs typeface="Times New Roman" panose="02020603050405020304" pitchFamily="18" charset="0"/>
              </a:rPr>
              <a:t>(Değişik ibare: RG-21.02.2019-30693) </a:t>
            </a:r>
            <a:r>
              <a:rPr lang="tr-TR" sz="2000" dirty="0">
                <a:latin typeface="Times New Roman" panose="02020603050405020304" pitchFamily="18" charset="0"/>
                <a:cs typeface="Times New Roman" panose="02020603050405020304" pitchFamily="18" charset="0"/>
              </a:rPr>
              <a:t>Türkiye İstatistik Kurumu’nca yayımlanan Tüketici Fiyat Endeksi  (Tüfe-On İki Aylık Ortalamalara Göre Yüzde Değişim) Oranında Arttırılmaması.</a:t>
            </a: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27</a:t>
            </a:fld>
            <a:endParaRPr lang="tr-TR"/>
          </a:p>
        </p:txBody>
      </p:sp>
      <p:sp>
        <p:nvSpPr>
          <p:cNvPr id="7" name="Metin kutusu 6"/>
          <p:cNvSpPr txBox="1"/>
          <p:nvPr/>
        </p:nvSpPr>
        <p:spPr>
          <a:xfrm>
            <a:off x="7913716" y="298505"/>
            <a:ext cx="3835574"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KİRA SÖZLEŞMESİNDE YAPILAN HATALAR</a:t>
            </a:r>
          </a:p>
        </p:txBody>
      </p:sp>
      <p:pic>
        <p:nvPicPr>
          <p:cNvPr id="8" name="İçerik Yer Tutucusu 6"/>
          <p:cNvPicPr>
            <a:picLocks noChangeAspect="1"/>
          </p:cNvPicPr>
          <p:nvPr/>
        </p:nvPicPr>
        <p:blipFill>
          <a:blip r:embed="rId2"/>
          <a:stretch>
            <a:fillRect/>
          </a:stretch>
        </p:blipFill>
        <p:spPr>
          <a:xfrm>
            <a:off x="897776" y="2701635"/>
            <a:ext cx="10515599" cy="3625620"/>
          </a:xfrm>
          <a:prstGeom prst="rect">
            <a:avLst/>
          </a:prstGeom>
        </p:spPr>
      </p:pic>
      <p:sp>
        <p:nvSpPr>
          <p:cNvPr id="9"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301968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Vadesinde ödenmeyen kira bedelleri 21.07.1953 tarihli ve 6183 sayılı Amme Alacaklarının Tahsil Usulü Hakkında Kanunun 51’inci maddesi gereğince belirlenen oranda (gecikme faizi) uygulanmaması</a:t>
            </a:r>
            <a:r>
              <a:rPr lang="tr-TR" sz="2000" dirty="0" smtClean="0">
                <a:latin typeface="Times New Roman" panose="02020603050405020304" pitchFamily="18" charset="0"/>
                <a:cs typeface="Times New Roman" panose="02020603050405020304" pitchFamily="18" charset="0"/>
              </a:rPr>
              <a:t>.</a:t>
            </a:r>
          </a:p>
          <a:p>
            <a:pPr algn="just">
              <a:lnSpc>
                <a:spcPct val="100000"/>
              </a:lnSpc>
              <a:spcAft>
                <a:spcPts val="1000"/>
              </a:spcAft>
              <a:buClr>
                <a:srgbClr val="DB0E15"/>
              </a:buClr>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28</a:t>
            </a:fld>
            <a:endParaRPr lang="tr-TR"/>
          </a:p>
        </p:txBody>
      </p:sp>
      <p:sp>
        <p:nvSpPr>
          <p:cNvPr id="7" name="Metin kutusu 6"/>
          <p:cNvSpPr txBox="1"/>
          <p:nvPr/>
        </p:nvSpPr>
        <p:spPr>
          <a:xfrm>
            <a:off x="7913716" y="298505"/>
            <a:ext cx="3835574"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KİRA SÖZLEŞMESİNDE YAPILAN HATALAR</a:t>
            </a:r>
          </a:p>
        </p:txBody>
      </p:sp>
      <p:pic>
        <p:nvPicPr>
          <p:cNvPr id="9" name="İçerik Yer Tutucusu 4"/>
          <p:cNvPicPr>
            <a:picLocks noChangeAspect="1"/>
          </p:cNvPicPr>
          <p:nvPr/>
        </p:nvPicPr>
        <p:blipFill>
          <a:blip r:embed="rId2"/>
          <a:stretch>
            <a:fillRect/>
          </a:stretch>
        </p:blipFill>
        <p:spPr>
          <a:xfrm>
            <a:off x="897775" y="2477154"/>
            <a:ext cx="10515600" cy="3850101"/>
          </a:xfrm>
          <a:prstGeom prst="rect">
            <a:avLst/>
          </a:prstGeom>
        </p:spPr>
      </p:pic>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3807173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Kiracı tarafından kira tutarı ne zaman yatırılmışsa tahsil edilen tarih alanının da aynı olması gerekmektedir. Tahsil edilen tarih alanına bazen kira modülüne işlenen tarih yazılabilmektedir.</a:t>
            </a:r>
          </a:p>
          <a:p>
            <a:pPr algn="just">
              <a:lnSpc>
                <a:spcPct val="100000"/>
              </a:lnSpc>
              <a:spcAft>
                <a:spcPts val="1000"/>
              </a:spcAft>
              <a:buClr>
                <a:srgbClr val="DB0E15"/>
              </a:buClr>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29</a:t>
            </a:fld>
            <a:endParaRPr lang="tr-TR"/>
          </a:p>
        </p:txBody>
      </p:sp>
      <p:sp>
        <p:nvSpPr>
          <p:cNvPr id="7" name="Metin kutusu 6"/>
          <p:cNvSpPr txBox="1"/>
          <p:nvPr/>
        </p:nvSpPr>
        <p:spPr>
          <a:xfrm>
            <a:off x="7697585" y="298505"/>
            <a:ext cx="4051705"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KİRA </a:t>
            </a:r>
            <a:r>
              <a:rPr lang="tr-TR" sz="1400" dirty="0" smtClean="0">
                <a:solidFill>
                  <a:srgbClr val="C00000"/>
                </a:solidFill>
                <a:latin typeface="Times New Roman" pitchFamily="18" charset="0"/>
                <a:cs typeface="Times New Roman" pitchFamily="18" charset="0"/>
              </a:rPr>
              <a:t>TAHSİLATLARINDA </a:t>
            </a:r>
            <a:r>
              <a:rPr lang="tr-TR" sz="1400" dirty="0">
                <a:solidFill>
                  <a:srgbClr val="C00000"/>
                </a:solidFill>
                <a:latin typeface="Times New Roman" pitchFamily="18" charset="0"/>
                <a:cs typeface="Times New Roman" pitchFamily="18" charset="0"/>
              </a:rPr>
              <a:t>YAPILAN HATALAR</a:t>
            </a:r>
          </a:p>
        </p:txBody>
      </p:sp>
      <p:pic>
        <p:nvPicPr>
          <p:cNvPr id="8" name="İçerik Yer Tutucusu 4"/>
          <p:cNvPicPr>
            <a:picLocks noChangeAspect="1"/>
          </p:cNvPicPr>
          <p:nvPr/>
        </p:nvPicPr>
        <p:blipFill>
          <a:blip r:embed="rId2"/>
          <a:stretch>
            <a:fillRect/>
          </a:stretch>
        </p:blipFill>
        <p:spPr>
          <a:xfrm>
            <a:off x="897775" y="2373925"/>
            <a:ext cx="10515600" cy="3953330"/>
          </a:xfrm>
          <a:prstGeom prst="rect">
            <a:avLst/>
          </a:prstGeom>
        </p:spPr>
      </p:pic>
      <p:sp>
        <p:nvSpPr>
          <p:cNvPr id="9"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133806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nSpc>
                <a:spcPct val="120000"/>
              </a:lnSpc>
              <a:buClr>
                <a:srgbClr val="DB0E15"/>
              </a:buClr>
              <a:buFont typeface="Wingdings" panose="05000000000000000000" pitchFamily="2" charset="2"/>
              <a:buChar char="§"/>
            </a:pPr>
            <a:endParaRPr lang="tr-TR" sz="2000" b="1" dirty="0" smtClean="0">
              <a:latin typeface="Arial Black" panose="020B0A04020102020204" pitchFamily="34" charset="0"/>
              <a:cs typeface="Times New Roman" pitchFamily="18" charset="0"/>
            </a:endParaRPr>
          </a:p>
          <a:p>
            <a:pPr>
              <a:lnSpc>
                <a:spcPct val="110000"/>
              </a:lnSpc>
              <a:buClr>
                <a:srgbClr val="DB0E15"/>
              </a:buClr>
              <a:buFont typeface="Wingdings" panose="05000000000000000000" pitchFamily="2" charset="2"/>
              <a:buChar char="§"/>
            </a:pPr>
            <a:r>
              <a:rPr lang="tr-TR" sz="2000" b="1" dirty="0" smtClean="0">
                <a:latin typeface="Arial Black" panose="020B0A04020102020204" pitchFamily="34" charset="0"/>
                <a:cs typeface="Times New Roman" pitchFamily="18" charset="0"/>
              </a:rPr>
              <a:t>Döner </a:t>
            </a:r>
            <a:r>
              <a:rPr lang="tr-TR" sz="2000" b="1" dirty="0">
                <a:latin typeface="Arial Black" panose="020B0A04020102020204" pitchFamily="34" charset="0"/>
                <a:cs typeface="Times New Roman" pitchFamily="18" charset="0"/>
              </a:rPr>
              <a:t>sermaye bütçesinden kiralanan sağlık tesisleri için:  </a:t>
            </a:r>
            <a:endParaRPr lang="tr-TR" sz="2000" dirty="0">
              <a:latin typeface="Arial Black" panose="020B0A04020102020204" pitchFamily="34" charset="0"/>
              <a:cs typeface="Times New Roman" pitchFamily="18" charset="0"/>
            </a:endParaRPr>
          </a:p>
          <a:p>
            <a:pPr>
              <a:lnSpc>
                <a:spcPct val="11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Bu binalardaki ticari alanlar, Maliye Bakanlığı ile imzalanan protokol kapsamında değerlendirilmeyecektir. </a:t>
            </a:r>
            <a:r>
              <a:rPr lang="tr-TR" sz="2000" dirty="0" smtClean="0">
                <a:latin typeface="Times New Roman" panose="02020603050405020304" pitchFamily="18" charset="0"/>
                <a:cs typeface="Times New Roman" panose="02020603050405020304" pitchFamily="18" charset="0"/>
              </a:rPr>
              <a:t>Ancak aynı </a:t>
            </a:r>
            <a:r>
              <a:rPr lang="tr-TR" sz="2000" dirty="0">
                <a:latin typeface="Times New Roman" panose="02020603050405020304" pitchFamily="18" charset="0"/>
                <a:cs typeface="Times New Roman" panose="02020603050405020304" pitchFamily="18" charset="0"/>
              </a:rPr>
              <a:t>mevzuat çerçevesinde üçüncü kişilere kiraya verilecektir.  </a:t>
            </a:r>
          </a:p>
          <a:p>
            <a:pPr>
              <a:lnSpc>
                <a:spcPct val="11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Bu yerler kiralanırken; ilgili sözleşmeye, ticari alanların işletimi veya üçüncü kişilere kiraya verme hakkının da kurumumuza ait olduğu özellikle belirtilmelidir.   </a:t>
            </a:r>
            <a:endParaRPr lang="tr-TR" sz="2000" dirty="0" smtClean="0">
              <a:latin typeface="Times New Roman" panose="02020603050405020304" pitchFamily="18" charset="0"/>
              <a:cs typeface="Times New Roman" panose="02020603050405020304" pitchFamily="18" charset="0"/>
            </a:endParaRPr>
          </a:p>
          <a:p>
            <a:pPr marL="0" indent="0">
              <a:lnSpc>
                <a:spcPct val="110000"/>
              </a:lnSpc>
              <a:buClr>
                <a:srgbClr val="DB0E15"/>
              </a:buClr>
              <a:buNone/>
            </a:pPr>
            <a:endParaRPr lang="tr-TR" sz="2000" dirty="0">
              <a:latin typeface="Times New Roman" panose="02020603050405020304" pitchFamily="18" charset="0"/>
              <a:cs typeface="Times New Roman" panose="02020603050405020304" pitchFamily="18" charset="0"/>
            </a:endParaRPr>
          </a:p>
          <a:p>
            <a:pPr>
              <a:lnSpc>
                <a:spcPct val="120000"/>
              </a:lnSpc>
              <a:buClr>
                <a:srgbClr val="DB0E15"/>
              </a:buClr>
              <a:buFont typeface="Wingdings" panose="05000000000000000000" pitchFamily="2" charset="2"/>
              <a:buChar char="§"/>
            </a:pPr>
            <a:endParaRPr lang="tr-TR" dirty="0"/>
          </a:p>
          <a:p>
            <a:pPr>
              <a:lnSpc>
                <a:spcPct val="120000"/>
              </a:lnSpc>
              <a:buClr>
                <a:srgbClr val="DB0E15"/>
              </a:buClr>
              <a:buFont typeface="Wingdings" panose="05000000000000000000" pitchFamily="2" charset="2"/>
              <a:buChar char="§"/>
            </a:pPr>
            <a:endParaRPr lang="tr-TR" dirty="0">
              <a:solidFill>
                <a:srgbClr val="FF0000"/>
              </a:solidFill>
              <a:latin typeface="Gilroy-MediumItalic" panose="00000600000000000000" pitchFamily="2" charset="-94"/>
              <a:cs typeface="Gotham Medium" pitchFamily="50"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3</a:t>
            </a:fld>
            <a:endParaRPr lang="tr-TR"/>
          </a:p>
        </p:txBody>
      </p:sp>
      <p:sp>
        <p:nvSpPr>
          <p:cNvPr id="6" name="Metin kutusu 5"/>
          <p:cNvSpPr txBox="1"/>
          <p:nvPr/>
        </p:nvSpPr>
        <p:spPr>
          <a:xfrm>
            <a:off x="8762250" y="298505"/>
            <a:ext cx="2987040"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TİCARİ ALAN KİRA İŞLEMLERİ</a:t>
            </a:r>
            <a:endParaRPr lang="tr-TR" sz="1400" dirty="0">
              <a:solidFill>
                <a:schemeClr val="bg2">
                  <a:lumMod val="75000"/>
                </a:schemeClr>
              </a:solidFill>
              <a:latin typeface="Gotham Medium" pitchFamily="50" charset="0"/>
              <a:cs typeface="Gotham Medium" pitchFamily="50" charset="0"/>
            </a:endParaRPr>
          </a:p>
        </p:txBody>
      </p:sp>
      <p:sp>
        <p:nvSpPr>
          <p:cNvPr id="7"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216991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181.02-Kira Geliri Tahakkukları hesabında bakiye bulunması rağmen gelirleştirme işleminin 649.09.04-Kira Gelirleri hesabından yapılması. Kiracının önceki dönemden borcu varsa tahsilat türü alanına 181.02-Kira Geliri Tahakkukları hesabı yazılmalıdır.</a:t>
            </a:r>
          </a:p>
          <a:p>
            <a:pPr marL="0" indent="0" algn="just">
              <a:lnSpc>
                <a:spcPct val="100000"/>
              </a:lnSpc>
              <a:spcAft>
                <a:spcPts val="1000"/>
              </a:spcAft>
              <a:buClr>
                <a:srgbClr val="DB0E15"/>
              </a:buClr>
              <a:buNone/>
            </a:pPr>
            <a:endParaRPr lang="tr-TR" sz="2000" dirty="0">
              <a:latin typeface="Times New Roman" panose="02020603050405020304" pitchFamily="18" charset="0"/>
              <a:cs typeface="Times New Roman" panose="02020603050405020304"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30</a:t>
            </a:fld>
            <a:endParaRPr lang="tr-TR"/>
          </a:p>
        </p:txBody>
      </p:sp>
      <p:sp>
        <p:nvSpPr>
          <p:cNvPr id="7" name="Metin kutusu 6"/>
          <p:cNvSpPr txBox="1"/>
          <p:nvPr/>
        </p:nvSpPr>
        <p:spPr>
          <a:xfrm>
            <a:off x="7697585" y="298505"/>
            <a:ext cx="4051705"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KİRA </a:t>
            </a:r>
            <a:r>
              <a:rPr lang="tr-TR" sz="1400" dirty="0" smtClean="0">
                <a:solidFill>
                  <a:srgbClr val="C00000"/>
                </a:solidFill>
                <a:latin typeface="Times New Roman" pitchFamily="18" charset="0"/>
                <a:cs typeface="Times New Roman" pitchFamily="18" charset="0"/>
              </a:rPr>
              <a:t>TAHSİLATLARINDA </a:t>
            </a:r>
            <a:r>
              <a:rPr lang="tr-TR" sz="1400" dirty="0">
                <a:solidFill>
                  <a:srgbClr val="C00000"/>
                </a:solidFill>
                <a:latin typeface="Times New Roman" pitchFamily="18" charset="0"/>
                <a:cs typeface="Times New Roman" pitchFamily="18" charset="0"/>
              </a:rPr>
              <a:t>YAPILAN HATALAR</a:t>
            </a:r>
          </a:p>
        </p:txBody>
      </p:sp>
      <p:pic>
        <p:nvPicPr>
          <p:cNvPr id="6" name="Resim 5"/>
          <p:cNvPicPr>
            <a:picLocks noChangeAspect="1"/>
          </p:cNvPicPr>
          <p:nvPr/>
        </p:nvPicPr>
        <p:blipFill>
          <a:blip r:embed="rId2"/>
          <a:stretch>
            <a:fillRect/>
          </a:stretch>
        </p:blipFill>
        <p:spPr>
          <a:xfrm>
            <a:off x="897776" y="2676698"/>
            <a:ext cx="10515600" cy="3650557"/>
          </a:xfrm>
          <a:prstGeom prst="rect">
            <a:avLst/>
          </a:prstGeom>
        </p:spPr>
      </p:pic>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2776510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spcAft>
                <a:spcPts val="1000"/>
              </a:spcAft>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Kiracı önceki dönem borcunu ödemişse</a:t>
            </a:r>
            <a:r>
              <a:rPr lang="tr-TR" sz="2000" dirty="0" smtClean="0">
                <a:latin typeface="Times New Roman" panose="02020603050405020304" pitchFamily="18" charset="0"/>
                <a:cs typeface="Times New Roman" panose="02020603050405020304" pitchFamily="18" charset="0"/>
              </a:rPr>
              <a:t>;</a:t>
            </a:r>
          </a:p>
          <a:p>
            <a:pPr algn="just">
              <a:lnSpc>
                <a:spcPct val="100000"/>
              </a:lnSpc>
              <a:spcAft>
                <a:spcPts val="1000"/>
              </a:spcAft>
              <a:buClr>
                <a:srgbClr val="DB0E15"/>
              </a:buClr>
              <a:buFont typeface="Wingdings" panose="05000000000000000000" pitchFamily="2" charset="2"/>
              <a:buChar char="§"/>
            </a:pPr>
            <a:endParaRPr lang="tr-TR" sz="2000" dirty="0" smtClean="0">
              <a:latin typeface="Times New Roman" panose="02020603050405020304" pitchFamily="18" charset="0"/>
              <a:cs typeface="Times New Roman" panose="02020603050405020304" pitchFamily="18" charset="0"/>
            </a:endParaRPr>
          </a:p>
          <a:p>
            <a:pPr algn="just">
              <a:lnSpc>
                <a:spcPct val="100000"/>
              </a:lnSpc>
              <a:spcAft>
                <a:spcPts val="1000"/>
              </a:spcAft>
              <a:buClr>
                <a:srgbClr val="DB0E15"/>
              </a:buClr>
              <a:buFont typeface="Wingdings" panose="05000000000000000000" pitchFamily="2" charset="2"/>
              <a:buChar char="§"/>
            </a:pPr>
            <a:endParaRPr lang="tr-TR" sz="2000" dirty="0" smtClean="0">
              <a:latin typeface="Times New Roman" panose="02020603050405020304" pitchFamily="18" charset="0"/>
              <a:cs typeface="Times New Roman" panose="02020603050405020304" pitchFamily="18" charset="0"/>
            </a:endParaRPr>
          </a:p>
          <a:p>
            <a:pPr marL="0" indent="0" algn="just">
              <a:lnSpc>
                <a:spcPct val="100000"/>
              </a:lnSpc>
              <a:spcAft>
                <a:spcPts val="1000"/>
              </a:spcAft>
              <a:buClr>
                <a:srgbClr val="DB0E15"/>
              </a:buClr>
              <a:buNone/>
            </a:pPr>
            <a:endParaRPr lang="tr-TR" sz="2000" dirty="0" smtClean="0">
              <a:latin typeface="Times New Roman" panose="02020603050405020304" pitchFamily="18" charset="0"/>
              <a:cs typeface="Times New Roman" panose="02020603050405020304" pitchFamily="18" charset="0"/>
            </a:endParaRPr>
          </a:p>
          <a:p>
            <a:pPr algn="just">
              <a:lnSpc>
                <a:spcPct val="100000"/>
              </a:lnSpc>
              <a:spcAft>
                <a:spcPts val="1000"/>
              </a:spcAft>
              <a:buClr>
                <a:srgbClr val="DB0E15"/>
              </a:buClr>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Kira </a:t>
            </a:r>
            <a:r>
              <a:rPr lang="tr-TR" sz="2000" dirty="0">
                <a:latin typeface="Times New Roman" panose="02020603050405020304" pitchFamily="18" charset="0"/>
                <a:cs typeface="Times New Roman" panose="02020603050405020304" pitchFamily="18" charset="0"/>
              </a:rPr>
              <a:t>modülünde gelirleştirme kaydı;</a:t>
            </a:r>
          </a:p>
          <a:p>
            <a:pPr algn="just">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31</a:t>
            </a:fld>
            <a:endParaRPr lang="tr-TR"/>
          </a:p>
        </p:txBody>
      </p:sp>
      <p:sp>
        <p:nvSpPr>
          <p:cNvPr id="7" name="Metin kutusu 6"/>
          <p:cNvSpPr txBox="1"/>
          <p:nvPr/>
        </p:nvSpPr>
        <p:spPr>
          <a:xfrm>
            <a:off x="7493877" y="298505"/>
            <a:ext cx="4255414"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ÖNCEKİ DÖNEM KİRA TAHSİLAT KAYIT ÖRNEĞİ</a:t>
            </a:r>
            <a:endParaRPr lang="tr-TR" sz="1400" dirty="0">
              <a:solidFill>
                <a:srgbClr val="C00000"/>
              </a:solidFill>
              <a:latin typeface="Times New Roman" pitchFamily="18" charset="0"/>
              <a:cs typeface="Times New Roman" pitchFamily="18" charset="0"/>
            </a:endParaRPr>
          </a:p>
        </p:txBody>
      </p:sp>
      <p:pic>
        <p:nvPicPr>
          <p:cNvPr id="8" name="Resim 7"/>
          <p:cNvPicPr>
            <a:picLocks noChangeAspect="1"/>
          </p:cNvPicPr>
          <p:nvPr/>
        </p:nvPicPr>
        <p:blipFill>
          <a:blip r:embed="rId2"/>
          <a:stretch>
            <a:fillRect/>
          </a:stretch>
        </p:blipFill>
        <p:spPr>
          <a:xfrm>
            <a:off x="897775" y="2009965"/>
            <a:ext cx="9559636" cy="1225402"/>
          </a:xfrm>
          <a:prstGeom prst="rect">
            <a:avLst/>
          </a:prstGeom>
        </p:spPr>
      </p:pic>
      <p:pic>
        <p:nvPicPr>
          <p:cNvPr id="9" name="Resim 8"/>
          <p:cNvPicPr>
            <a:picLocks noChangeAspect="1"/>
          </p:cNvPicPr>
          <p:nvPr/>
        </p:nvPicPr>
        <p:blipFill>
          <a:blip r:embed="rId3"/>
          <a:stretch>
            <a:fillRect/>
          </a:stretch>
        </p:blipFill>
        <p:spPr>
          <a:xfrm>
            <a:off x="990556" y="4292022"/>
            <a:ext cx="9466855" cy="1963082"/>
          </a:xfrm>
          <a:prstGeom prst="rect">
            <a:avLst/>
          </a:prstGeom>
        </p:spPr>
      </p:pic>
      <p:sp>
        <p:nvSpPr>
          <p:cNvPr id="10"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57470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spcAft>
                <a:spcPts val="1000"/>
              </a:spcAft>
              <a:buClr>
                <a:srgbClr val="DB0E15"/>
              </a:buClr>
              <a:buFont typeface="Wingdings" panose="05000000000000000000" pitchFamily="2" charset="2"/>
              <a:buChar char="§"/>
            </a:pPr>
            <a:r>
              <a:rPr lang="tr-TR" sz="2000" dirty="0">
                <a:latin typeface="Times New Roman" pitchFamily="18" charset="0"/>
                <a:cs typeface="Times New Roman" pitchFamily="18" charset="0"/>
              </a:rPr>
              <a:t>Emanet </a:t>
            </a:r>
            <a:r>
              <a:rPr lang="tr-TR" sz="2000" dirty="0" smtClean="0">
                <a:latin typeface="Times New Roman" pitchFamily="18" charset="0"/>
                <a:cs typeface="Times New Roman" pitchFamily="18" charset="0"/>
              </a:rPr>
              <a:t>hesaptaki (</a:t>
            </a:r>
            <a:r>
              <a:rPr lang="tr-TR" sz="2000" dirty="0">
                <a:latin typeface="Times New Roman" pitchFamily="18" charset="0"/>
                <a:cs typeface="Times New Roman" pitchFamily="18" charset="0"/>
              </a:rPr>
              <a:t>336.17-Kira Emaneti) </a:t>
            </a:r>
            <a:r>
              <a:rPr lang="tr-TR" sz="2000" dirty="0" smtClean="0">
                <a:latin typeface="Times New Roman" pitchFamily="18" charset="0"/>
                <a:cs typeface="Times New Roman" pitchFamily="18" charset="0"/>
              </a:rPr>
              <a:t>tutarların kira modülüne çok geç yansıtılması.</a:t>
            </a:r>
          </a:p>
          <a:p>
            <a:pPr algn="just">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gn="just">
              <a:lnSpc>
                <a:spcPct val="100000"/>
              </a:lnSpc>
              <a:spcAft>
                <a:spcPts val="1000"/>
              </a:spcAft>
              <a:buClr>
                <a:srgbClr val="DB0E15"/>
              </a:buClr>
              <a:buNone/>
            </a:pPr>
            <a:endParaRPr lang="tr-TR" sz="2000" dirty="0" smtClean="0">
              <a:latin typeface="Times New Roman" pitchFamily="18" charset="0"/>
              <a:cs typeface="Times New Roman"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32</a:t>
            </a:fld>
            <a:endParaRPr lang="tr-TR"/>
          </a:p>
        </p:txBody>
      </p:sp>
      <p:sp>
        <p:nvSpPr>
          <p:cNvPr id="7" name="Metin kutusu 6"/>
          <p:cNvSpPr txBox="1"/>
          <p:nvPr/>
        </p:nvSpPr>
        <p:spPr>
          <a:xfrm>
            <a:off x="7697585" y="298505"/>
            <a:ext cx="4051705"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KİRA </a:t>
            </a:r>
            <a:r>
              <a:rPr lang="tr-TR" sz="1400" dirty="0" smtClean="0">
                <a:solidFill>
                  <a:srgbClr val="C00000"/>
                </a:solidFill>
                <a:latin typeface="Times New Roman" pitchFamily="18" charset="0"/>
                <a:cs typeface="Times New Roman" pitchFamily="18" charset="0"/>
              </a:rPr>
              <a:t>TAHSİLATLARINDA </a:t>
            </a:r>
            <a:r>
              <a:rPr lang="tr-TR" sz="1400" dirty="0">
                <a:solidFill>
                  <a:srgbClr val="C00000"/>
                </a:solidFill>
                <a:latin typeface="Times New Roman" pitchFamily="18" charset="0"/>
                <a:cs typeface="Times New Roman" pitchFamily="18" charset="0"/>
              </a:rPr>
              <a:t>YAPILAN HATALAR</a:t>
            </a:r>
          </a:p>
        </p:txBody>
      </p:sp>
      <p:sp>
        <p:nvSpPr>
          <p:cNvPr id="10"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pic>
        <p:nvPicPr>
          <p:cNvPr id="4" name="Resim 3"/>
          <p:cNvPicPr>
            <a:picLocks noChangeAspect="1"/>
          </p:cNvPicPr>
          <p:nvPr/>
        </p:nvPicPr>
        <p:blipFill>
          <a:blip r:embed="rId2"/>
          <a:stretch>
            <a:fillRect/>
          </a:stretch>
        </p:blipFill>
        <p:spPr>
          <a:xfrm>
            <a:off x="897775" y="2066318"/>
            <a:ext cx="10515600" cy="4260937"/>
          </a:xfrm>
          <a:prstGeom prst="rect">
            <a:avLst/>
          </a:prstGeom>
        </p:spPr>
      </p:pic>
    </p:spTree>
    <p:extLst>
      <p:ext uri="{BB962C8B-B14F-4D97-AF65-F5344CB8AC3E}">
        <p14:creationId xmlns:p14="http://schemas.microsoft.com/office/powerpoint/2010/main" xmlns="" val="722004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Hazinenin özel mülkiyetinde bulunan taşınmazlar ile devletin hüküm ve tasarrufu altındaki yerlerin işgal edilerek kullanıldığının tespiti halinde; işgalciden alınan bedeldir. </a:t>
            </a:r>
          </a:p>
          <a:p>
            <a:pPr algn="just">
              <a:lnSpc>
                <a:spcPct val="100000"/>
              </a:lnSpc>
              <a:buClr>
                <a:srgbClr val="DB0E15"/>
              </a:buClr>
              <a:buFont typeface="Wingdings" panose="05000000000000000000" pitchFamily="2" charset="2"/>
              <a:buChar char="§"/>
            </a:pPr>
            <a:r>
              <a:rPr lang="tr-TR" sz="2000" dirty="0" smtClean="0">
                <a:latin typeface="Times New Roman" pitchFamily="18" charset="0"/>
                <a:cs typeface="Times New Roman" pitchFamily="18" charset="0"/>
              </a:rPr>
              <a:t>Ecrimisil, süre </a:t>
            </a:r>
            <a:r>
              <a:rPr lang="tr-TR" sz="2000" dirty="0">
                <a:latin typeface="Times New Roman" pitchFamily="18" charset="0"/>
                <a:cs typeface="Times New Roman" pitchFamily="18" charset="0"/>
              </a:rPr>
              <a:t>uzatımı veya kiralama yöntemi  gibi geleceğe yönelik bir işlem tesisi olmayıp; İşgalin tespiti halinde, geriye doğru 5 yıl için kamu zararının tahsili işlemidir</a:t>
            </a:r>
            <a:r>
              <a:rPr lang="tr-TR" sz="2000" dirty="0" smtClean="0">
                <a:latin typeface="Times New Roman" pitchFamily="18" charset="0"/>
                <a:cs typeface="Times New Roman" pitchFamily="18" charset="0"/>
              </a:rPr>
              <a:t>.</a:t>
            </a:r>
          </a:p>
          <a:p>
            <a:pPr algn="just">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Ecrimisilin tahsil edilmesi; işgalciye, taşınmazın kullanımına devam etme hakkını vermeyeceği gibi; aynı yer için ikinci ve müteakip defa ecrimisil istenmesine engel teşkil etmez. </a:t>
            </a:r>
          </a:p>
          <a:p>
            <a:pPr algn="just">
              <a:lnSpc>
                <a:spcPct val="100000"/>
              </a:lnSpc>
              <a:spcAft>
                <a:spcPts val="1000"/>
              </a:spcAft>
              <a:buClr>
                <a:srgbClr val="DB0E15"/>
              </a:buClr>
              <a:buFont typeface="Wingdings" panose="05000000000000000000" pitchFamily="2" charset="2"/>
              <a:buChar char="§"/>
            </a:pPr>
            <a:endParaRPr lang="tr-TR" sz="2000" dirty="0">
              <a:latin typeface="Times New Roman" pitchFamily="18" charset="0"/>
              <a:cs typeface="Times New Roman" pitchFamily="18" charset="0"/>
            </a:endParaRPr>
          </a:p>
          <a:p>
            <a:pPr algn="just">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33</a:t>
            </a:fld>
            <a:endParaRPr lang="tr-TR"/>
          </a:p>
        </p:txBody>
      </p:sp>
      <p:sp>
        <p:nvSpPr>
          <p:cNvPr id="7" name="Metin kutusu 6"/>
          <p:cNvSpPr txBox="1"/>
          <p:nvPr/>
        </p:nvSpPr>
        <p:spPr>
          <a:xfrm>
            <a:off x="7697585" y="298505"/>
            <a:ext cx="4051705"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ECRİMİSİL</a:t>
            </a:r>
            <a:endParaRPr lang="tr-TR" sz="1400" dirty="0">
              <a:solidFill>
                <a:srgbClr val="C00000"/>
              </a:solidFill>
              <a:latin typeface="Times New Roman" pitchFamily="18" charset="0"/>
              <a:cs typeface="Times New Roman" pitchFamily="18" charset="0"/>
            </a:endParaRPr>
          </a:p>
        </p:txBody>
      </p:sp>
      <p:sp>
        <p:nvSpPr>
          <p:cNvPr id="6"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2462914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b="1" dirty="0">
                <a:latin typeface="Arial Black" panose="020B0A04020102020204" pitchFamily="34" charset="0"/>
                <a:cs typeface="Times New Roman" pitchFamily="18" charset="0"/>
              </a:rPr>
              <a:t>Sağlık tesislerimizde karşılaşılan belli başlı işgal şekilleri:</a:t>
            </a:r>
          </a:p>
          <a:p>
            <a:pPr algn="just">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Sözleşme sona erdiği halde hizmet yerini boşaltmamak,</a:t>
            </a:r>
          </a:p>
          <a:p>
            <a:pPr algn="just">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Kira sözleşmesinde belirtilen m² lere uymayarak kullanım alanını </a:t>
            </a:r>
            <a:r>
              <a:rPr lang="tr-TR" sz="2000" dirty="0" smtClean="0">
                <a:latin typeface="Times New Roman" pitchFamily="18" charset="0"/>
                <a:cs typeface="Times New Roman" pitchFamily="18" charset="0"/>
              </a:rPr>
              <a:t>genişletmek,</a:t>
            </a:r>
          </a:p>
          <a:p>
            <a:pPr algn="just">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Seyyar satıcı, işportacı vb. kişiler tarafından </a:t>
            </a:r>
            <a:r>
              <a:rPr lang="tr-TR" sz="2000" dirty="0" smtClean="0">
                <a:latin typeface="Times New Roman" pitchFamily="18" charset="0"/>
                <a:cs typeface="Times New Roman" pitchFamily="18" charset="0"/>
              </a:rPr>
              <a:t>yapılan </a:t>
            </a:r>
            <a:r>
              <a:rPr lang="tr-TR" sz="2000" dirty="0">
                <a:latin typeface="Times New Roman" pitchFamily="18" charset="0"/>
                <a:cs typeface="Times New Roman" pitchFamily="18" charset="0"/>
              </a:rPr>
              <a:t>işgaller,</a:t>
            </a:r>
          </a:p>
          <a:p>
            <a:pPr algn="just">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34</a:t>
            </a:fld>
            <a:endParaRPr lang="tr-TR"/>
          </a:p>
        </p:txBody>
      </p:sp>
      <p:sp>
        <p:nvSpPr>
          <p:cNvPr id="7" name="Metin kutusu 6"/>
          <p:cNvSpPr txBox="1"/>
          <p:nvPr/>
        </p:nvSpPr>
        <p:spPr>
          <a:xfrm>
            <a:off x="7697585" y="298505"/>
            <a:ext cx="4051705"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ECRİMİSİL</a:t>
            </a:r>
            <a:endParaRPr lang="tr-TR" sz="1400" dirty="0">
              <a:solidFill>
                <a:srgbClr val="C00000"/>
              </a:solidFill>
              <a:latin typeface="Times New Roman" pitchFamily="18" charset="0"/>
              <a:cs typeface="Times New Roman" pitchFamily="18" charset="0"/>
            </a:endParaRPr>
          </a:p>
        </p:txBody>
      </p:sp>
      <p:sp>
        <p:nvSpPr>
          <p:cNvPr id="6"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76605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Ecrimisil sözleşmesin de normal sözleşmeler gibi kaydının yapılması gerekmektedir. Dikkat edilmesi gereken nokta Yeni Sözleşme </a:t>
            </a:r>
            <a:r>
              <a:rPr lang="tr-TR" sz="2000" dirty="0" smtClean="0">
                <a:latin typeface="Times New Roman" panose="02020603050405020304" pitchFamily="18" charset="0"/>
                <a:cs typeface="Times New Roman" panose="02020603050405020304" pitchFamily="18" charset="0"/>
              </a:rPr>
              <a:t>Girişi </a:t>
            </a:r>
            <a:r>
              <a:rPr lang="tr-TR" sz="2000" dirty="0">
                <a:latin typeface="Times New Roman" panose="02020603050405020304" pitchFamily="18" charset="0"/>
                <a:cs typeface="Times New Roman" panose="02020603050405020304" pitchFamily="18" charset="0"/>
              </a:rPr>
              <a:t>menüsünde </a:t>
            </a:r>
            <a:r>
              <a:rPr lang="tr-TR" sz="2000" b="1" dirty="0">
                <a:latin typeface="Times New Roman" panose="02020603050405020304" pitchFamily="18" charset="0"/>
                <a:cs typeface="Times New Roman" panose="02020603050405020304" pitchFamily="18" charset="0"/>
              </a:rPr>
              <a:t>22. Madde Sözleşme Durumu: Ecrimisil kaydıdır (Sözleşmesi mevcut olmayanlar)</a:t>
            </a:r>
            <a:r>
              <a:rPr lang="tr-TR" sz="2000" dirty="0">
                <a:latin typeface="Times New Roman" panose="02020603050405020304" pitchFamily="18" charset="0"/>
                <a:cs typeface="Times New Roman" panose="02020603050405020304" pitchFamily="18" charset="0"/>
              </a:rPr>
              <a:t> alanının seçilmesidir.</a:t>
            </a:r>
          </a:p>
          <a:p>
            <a:pPr algn="just">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35</a:t>
            </a:fld>
            <a:endParaRPr lang="tr-TR"/>
          </a:p>
        </p:txBody>
      </p:sp>
      <p:sp>
        <p:nvSpPr>
          <p:cNvPr id="7" name="Metin kutusu 6"/>
          <p:cNvSpPr txBox="1"/>
          <p:nvPr/>
        </p:nvSpPr>
        <p:spPr>
          <a:xfrm>
            <a:off x="7697585" y="298505"/>
            <a:ext cx="4051705"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ECRİMİSİL </a:t>
            </a:r>
            <a:r>
              <a:rPr lang="tr-TR" sz="1400" dirty="0" smtClean="0">
                <a:solidFill>
                  <a:srgbClr val="C00000"/>
                </a:solidFill>
                <a:latin typeface="Times New Roman" pitchFamily="18" charset="0"/>
                <a:cs typeface="Times New Roman" pitchFamily="18" charset="0"/>
              </a:rPr>
              <a:t>SÖZLEŞMESİNİN </a:t>
            </a:r>
            <a:r>
              <a:rPr lang="tr-TR" sz="1400" dirty="0">
                <a:solidFill>
                  <a:srgbClr val="C00000"/>
                </a:solidFill>
                <a:latin typeface="Times New Roman" pitchFamily="18" charset="0"/>
                <a:cs typeface="Times New Roman" pitchFamily="18" charset="0"/>
              </a:rPr>
              <a:t>KAYDEDİLMESİ</a:t>
            </a:r>
          </a:p>
        </p:txBody>
      </p:sp>
      <p:pic>
        <p:nvPicPr>
          <p:cNvPr id="6" name="İçerik Yer Tutucusu 4"/>
          <p:cNvPicPr>
            <a:picLocks noChangeAspect="1"/>
          </p:cNvPicPr>
          <p:nvPr/>
        </p:nvPicPr>
        <p:blipFill>
          <a:blip r:embed="rId2"/>
          <a:stretch>
            <a:fillRect/>
          </a:stretch>
        </p:blipFill>
        <p:spPr>
          <a:xfrm>
            <a:off x="980902" y="2657908"/>
            <a:ext cx="10432473" cy="3669347"/>
          </a:xfrm>
          <a:prstGeom prst="rect">
            <a:avLst/>
          </a:prstGeom>
        </p:spPr>
      </p:pic>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015672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Emanet </a:t>
            </a:r>
            <a:r>
              <a:rPr lang="tr-TR" sz="2000" dirty="0" smtClean="0">
                <a:latin typeface="Times New Roman" pitchFamily="18" charset="0"/>
                <a:cs typeface="Times New Roman" pitchFamily="18" charset="0"/>
              </a:rPr>
              <a:t>hesaptaki(336.17-Kira Emaneti) </a:t>
            </a:r>
            <a:r>
              <a:rPr lang="tr-TR" sz="2000" dirty="0">
                <a:latin typeface="Times New Roman" pitchFamily="18" charset="0"/>
                <a:cs typeface="Times New Roman" pitchFamily="18" charset="0"/>
              </a:rPr>
              <a:t>kira geliri düzenli periyotlarda takip edilmeli ve ivedi olarak ilgili hesaplara aktarılması sağlanmalıdır</a:t>
            </a:r>
            <a:r>
              <a:rPr lang="tr-TR" sz="2000" dirty="0" smtClean="0">
                <a:latin typeface="Times New Roman" pitchFamily="18" charset="0"/>
                <a:cs typeface="Times New Roman" pitchFamily="18" charset="0"/>
              </a:rPr>
              <a:t>.</a:t>
            </a:r>
          </a:p>
          <a:p>
            <a:pPr algn="just">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M</a:t>
            </a:r>
            <a:r>
              <a:rPr lang="tr-TR" sz="2000" dirty="0" smtClean="0">
                <a:latin typeface="Times New Roman" pitchFamily="18" charset="0"/>
                <a:cs typeface="Times New Roman" pitchFamily="18" charset="0"/>
              </a:rPr>
              <a:t>uhasebe birimleri; </a:t>
            </a:r>
            <a:r>
              <a:rPr lang="tr-TR" sz="2000" dirty="0">
                <a:latin typeface="Times New Roman" pitchFamily="18" charset="0"/>
                <a:cs typeface="Times New Roman" pitchFamily="18" charset="0"/>
              </a:rPr>
              <a:t>muhteviyatı bilinmeyen kira gelirlerini emanet hesaplardan ilgili hesaplara aktarılmadan önce, idareden konuya ilişkin bilgi almalıdır.</a:t>
            </a:r>
          </a:p>
          <a:p>
            <a:pPr algn="just">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Sözleşme yapıldıktan sonra hemen sisteme kayıt işlemi yapılmalı ve alınan peşinat bu kayıt üzerinden muhasebeleştirilmelidir.   </a:t>
            </a:r>
          </a:p>
          <a:p>
            <a:pPr algn="just">
              <a:lnSpc>
                <a:spcPct val="100000"/>
              </a:lnSpc>
              <a:spcAft>
                <a:spcPts val="1000"/>
              </a:spcAft>
              <a:buClr>
                <a:srgbClr val="DB0E15"/>
              </a:buClr>
              <a:buFont typeface="Wingdings" panose="05000000000000000000" pitchFamily="2" charset="2"/>
              <a:buChar char="§"/>
            </a:pPr>
            <a:endParaRPr lang="tr-TR" sz="2000" dirty="0">
              <a:latin typeface="Times New Roman" pitchFamily="18" charset="0"/>
              <a:cs typeface="Times New Roman" pitchFamily="18" charset="0"/>
            </a:endParaRPr>
          </a:p>
          <a:p>
            <a:pPr algn="just">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marL="0" indent="0">
              <a:lnSpc>
                <a:spcPct val="100000"/>
              </a:lnSpc>
              <a:spcAft>
                <a:spcPts val="1000"/>
              </a:spcAft>
              <a:buClr>
                <a:srgbClr val="DB0E15"/>
              </a:buClr>
              <a:buNone/>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36</a:t>
            </a:fld>
            <a:endParaRPr lang="tr-TR"/>
          </a:p>
        </p:txBody>
      </p:sp>
      <p:sp>
        <p:nvSpPr>
          <p:cNvPr id="7" name="Metin kutusu 6"/>
          <p:cNvSpPr txBox="1"/>
          <p:nvPr/>
        </p:nvSpPr>
        <p:spPr>
          <a:xfrm>
            <a:off x="7697585" y="298505"/>
            <a:ext cx="4051705" cy="307777"/>
          </a:xfrm>
          <a:prstGeom prst="rect">
            <a:avLst/>
          </a:prstGeom>
          <a:noFill/>
        </p:spPr>
        <p:txBody>
          <a:bodyPr wrap="square" rtlCol="0">
            <a:spAutoFit/>
          </a:bodyPr>
          <a:lstStyle/>
          <a:p>
            <a:pPr algn="r"/>
            <a:r>
              <a:rPr lang="tr-TR" sz="1400" b="1" dirty="0" smtClean="0">
                <a:solidFill>
                  <a:srgbClr val="C00000"/>
                </a:solidFill>
                <a:latin typeface="Times New Roman" pitchFamily="18" charset="0"/>
                <a:cs typeface="Times New Roman" pitchFamily="18" charset="0"/>
              </a:rPr>
              <a:t>EMANET </a:t>
            </a:r>
            <a:r>
              <a:rPr lang="tr-TR" sz="1400" b="1" dirty="0">
                <a:solidFill>
                  <a:srgbClr val="C00000"/>
                </a:solidFill>
                <a:latin typeface="Times New Roman" pitchFamily="18" charset="0"/>
                <a:cs typeface="Times New Roman" pitchFamily="18" charset="0"/>
              </a:rPr>
              <a:t>HESAPLAR</a:t>
            </a:r>
          </a:p>
        </p:txBody>
      </p:sp>
      <p:sp>
        <p:nvSpPr>
          <p:cNvPr id="6"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331896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nSpc>
                <a:spcPct val="120000"/>
              </a:lnSpc>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25000"/>
              </a:lnSpc>
              <a:buClr>
                <a:srgbClr val="DB0E15"/>
              </a:buClr>
              <a:buFont typeface="Wingdings" panose="05000000000000000000" pitchFamily="2" charset="2"/>
              <a:buChar char="§"/>
            </a:pPr>
            <a:r>
              <a:rPr lang="tr-TR" sz="2000" dirty="0" smtClean="0">
                <a:latin typeface="Times New Roman" pitchFamily="18" charset="0"/>
                <a:cs typeface="Times New Roman" pitchFamily="18" charset="0"/>
              </a:rPr>
              <a:t>Hazine </a:t>
            </a:r>
            <a:r>
              <a:rPr lang="tr-TR" sz="2000" dirty="0">
                <a:latin typeface="Times New Roman" pitchFamily="18" charset="0"/>
                <a:cs typeface="Times New Roman" pitchFamily="18" charset="0"/>
              </a:rPr>
              <a:t>Taşınmazlarının İdaresi Hakkında Yönetmelik  ve </a:t>
            </a:r>
            <a:r>
              <a:rPr lang="tr-TR" sz="2000" dirty="0" smtClean="0">
                <a:latin typeface="Times New Roman" pitchFamily="18" charset="0"/>
                <a:cs typeface="Times New Roman" pitchFamily="18" charset="0"/>
              </a:rPr>
              <a:t>ekleri.</a:t>
            </a:r>
          </a:p>
          <a:p>
            <a:pPr>
              <a:lnSpc>
                <a:spcPct val="125000"/>
              </a:lnSpc>
              <a:buClr>
                <a:srgbClr val="DB0E15"/>
              </a:buClr>
              <a:buFont typeface="Wingdings" panose="05000000000000000000" pitchFamily="2" charset="2"/>
              <a:buChar char="§"/>
            </a:pPr>
            <a:r>
              <a:rPr lang="tr-TR" sz="2000" dirty="0" smtClean="0">
                <a:latin typeface="Times New Roman" pitchFamily="18" charset="0"/>
                <a:cs typeface="Times New Roman" pitchFamily="18" charset="0"/>
              </a:rPr>
              <a:t>15.06.2011 Tarihli Maliye Bakanlığı ile Bakanlığımız arasında imzalanan protokol. </a:t>
            </a:r>
          </a:p>
          <a:p>
            <a:pPr>
              <a:lnSpc>
                <a:spcPct val="125000"/>
              </a:lnSpc>
              <a:buClr>
                <a:srgbClr val="DB0E15"/>
              </a:buClr>
              <a:buFont typeface="Wingdings" panose="05000000000000000000" pitchFamily="2" charset="2"/>
              <a:buChar char="§"/>
            </a:pPr>
            <a:r>
              <a:rPr lang="tr-TR" sz="2000" dirty="0" smtClean="0">
                <a:latin typeface="Times New Roman" pitchFamily="18" charset="0"/>
                <a:cs typeface="Times New Roman" pitchFamily="18" charset="0"/>
              </a:rPr>
              <a:t>23.05.2019 </a:t>
            </a:r>
            <a:r>
              <a:rPr lang="tr-TR" sz="2000" dirty="0">
                <a:latin typeface="Times New Roman" pitchFamily="18" charset="0"/>
                <a:cs typeface="Times New Roman" pitchFamily="18" charset="0"/>
              </a:rPr>
              <a:t>Tarihli Çevre, Şehircilik ve İklim </a:t>
            </a:r>
            <a:r>
              <a:rPr lang="tr-TR" sz="2000" dirty="0" smtClean="0">
                <a:latin typeface="Times New Roman" pitchFamily="18" charset="0"/>
                <a:cs typeface="Times New Roman" pitchFamily="18" charset="0"/>
              </a:rPr>
              <a:t>Bakanlığının protokol </a:t>
            </a:r>
            <a:r>
              <a:rPr lang="tr-TR" sz="2000" dirty="0">
                <a:latin typeface="Times New Roman" pitchFamily="18" charset="0"/>
                <a:cs typeface="Times New Roman" pitchFamily="18" charset="0"/>
              </a:rPr>
              <a:t>t</a:t>
            </a:r>
            <a:r>
              <a:rPr lang="tr-TR" sz="2000" dirty="0" smtClean="0">
                <a:latin typeface="Times New Roman" pitchFamily="18" charset="0"/>
                <a:cs typeface="Times New Roman" pitchFamily="18" charset="0"/>
              </a:rPr>
              <a:t>adilatı.</a:t>
            </a:r>
          </a:p>
          <a:p>
            <a:pPr>
              <a:lnSpc>
                <a:spcPct val="125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Yıllık Taksit sayısı, Hazine Taşınmazlarının İdaresi Hakkındaki Yönetmeliğin 13.maddesi gereğince birincisi peşin olmak üzere en fazla dört taksit halinde ödenmektedir. (Anlaşmaya göre alacağın satış bedelinin en az dörtte biri peşin, olmak üzere kalan ödemeler için TDMS kira İşlemleri menüsünde parçalı öde alanı kullanılmak suretiyle taksit yapılması mümkündür.)</a:t>
            </a:r>
          </a:p>
          <a:p>
            <a:pPr>
              <a:lnSpc>
                <a:spcPct val="125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İşin niteliğine </a:t>
            </a:r>
            <a:r>
              <a:rPr lang="tr-TR" sz="2000" dirty="0" smtClean="0">
                <a:latin typeface="Times New Roman" pitchFamily="18" charset="0"/>
                <a:cs typeface="Times New Roman" pitchFamily="18" charset="0"/>
              </a:rPr>
              <a:t>göre; </a:t>
            </a:r>
            <a:r>
              <a:rPr lang="tr-TR" sz="2000" dirty="0">
                <a:latin typeface="Times New Roman" pitchFamily="18" charset="0"/>
                <a:cs typeface="Times New Roman" pitchFamily="18" charset="0"/>
              </a:rPr>
              <a:t>Bakanlığımız, </a:t>
            </a:r>
            <a:r>
              <a:rPr lang="tr-TR" sz="2000" dirty="0" smtClean="0">
                <a:latin typeface="Times New Roman" pitchFamily="18" charset="0"/>
                <a:cs typeface="Times New Roman" pitchFamily="18" charset="0"/>
              </a:rPr>
              <a:t>kurumumuz </a:t>
            </a:r>
            <a:r>
              <a:rPr lang="tr-TR" sz="2000" dirty="0">
                <a:latin typeface="Times New Roman" pitchFamily="18" charset="0"/>
                <a:cs typeface="Times New Roman" pitchFamily="18" charset="0"/>
              </a:rPr>
              <a:t>ve diğer kurumlarca yayınlanan </a:t>
            </a:r>
            <a:r>
              <a:rPr lang="tr-TR" sz="2000" dirty="0" smtClean="0">
                <a:latin typeface="Times New Roman" pitchFamily="18" charset="0"/>
                <a:cs typeface="Times New Roman" pitchFamily="18" charset="0"/>
              </a:rPr>
              <a:t>mevzuatlar.</a:t>
            </a:r>
            <a:endParaRPr lang="tr-TR" sz="2000" dirty="0">
              <a:latin typeface="Times New Roman" pitchFamily="18" charset="0"/>
              <a:cs typeface="Times New Roman" pitchFamily="18" charset="0"/>
            </a:endParaRPr>
          </a:p>
          <a:p>
            <a:pPr>
              <a:lnSpc>
                <a:spcPct val="120000"/>
              </a:lnSpc>
              <a:spcAft>
                <a:spcPts val="1000"/>
              </a:spcAft>
              <a:buClr>
                <a:srgbClr val="DB0E15"/>
              </a:buClr>
              <a:buFont typeface="Wingdings" panose="05000000000000000000" pitchFamily="2" charset="2"/>
              <a:buChar char="§"/>
            </a:pPr>
            <a:endParaRPr lang="tr-TR" sz="2000" dirty="0">
              <a:latin typeface="Times New Roman" pitchFamily="18" charset="0"/>
              <a:cs typeface="Times New Roman" pitchFamily="18" charset="0"/>
            </a:endParaRPr>
          </a:p>
          <a:p>
            <a:pPr>
              <a:lnSpc>
                <a:spcPct val="120000"/>
              </a:lnSpc>
              <a:buClr>
                <a:srgbClr val="DB0E15"/>
              </a:buClr>
              <a:buFont typeface="Wingdings" panose="05000000000000000000" pitchFamily="2" charset="2"/>
              <a:buChar char="§"/>
            </a:pPr>
            <a:endParaRPr lang="tr-TR" dirty="0"/>
          </a:p>
        </p:txBody>
      </p:sp>
      <p:sp>
        <p:nvSpPr>
          <p:cNvPr id="5" name="Slayt Numarası Yer Tutucusu 4"/>
          <p:cNvSpPr>
            <a:spLocks noGrp="1"/>
          </p:cNvSpPr>
          <p:nvPr>
            <p:ph type="sldNum" sz="quarter" idx="12"/>
          </p:nvPr>
        </p:nvSpPr>
        <p:spPr/>
        <p:txBody>
          <a:bodyPr/>
          <a:lstStyle/>
          <a:p>
            <a:fld id="{483AF543-0928-416E-97B1-DE8BC9650657}" type="slidenum">
              <a:rPr lang="tr-TR" smtClean="0"/>
              <a:pPr/>
              <a:t>4</a:t>
            </a:fld>
            <a:endParaRPr lang="tr-TR"/>
          </a:p>
        </p:txBody>
      </p:sp>
      <p:sp>
        <p:nvSpPr>
          <p:cNvPr id="6" name="Metin kutusu 5"/>
          <p:cNvSpPr txBox="1"/>
          <p:nvPr/>
        </p:nvSpPr>
        <p:spPr>
          <a:xfrm>
            <a:off x="8762250" y="298505"/>
            <a:ext cx="2987040" cy="307777"/>
          </a:xfrm>
          <a:prstGeom prst="rect">
            <a:avLst/>
          </a:prstGeom>
          <a:noFill/>
        </p:spPr>
        <p:txBody>
          <a:bodyPr wrap="square" rtlCol="0">
            <a:spAutoFit/>
          </a:bodyPr>
          <a:lstStyle/>
          <a:p>
            <a:pPr algn="r"/>
            <a:r>
              <a:rPr lang="tr-TR" sz="1400" dirty="0">
                <a:solidFill>
                  <a:srgbClr val="C00000"/>
                </a:solidFill>
                <a:latin typeface="Times New Roman" pitchFamily="18" charset="0"/>
                <a:cs typeface="Times New Roman" pitchFamily="18" charset="0"/>
              </a:rPr>
              <a:t>İLGİLİ</a:t>
            </a:r>
            <a:r>
              <a:rPr lang="tr-TR" sz="1400" dirty="0" smtClean="0">
                <a:solidFill>
                  <a:srgbClr val="FF0000"/>
                </a:solidFill>
                <a:latin typeface="Gotham Medium" pitchFamily="50" charset="0"/>
                <a:cs typeface="Gotham Medium" pitchFamily="50" charset="0"/>
              </a:rPr>
              <a:t> </a:t>
            </a:r>
            <a:r>
              <a:rPr lang="tr-TR" sz="1400" dirty="0">
                <a:solidFill>
                  <a:srgbClr val="C00000"/>
                </a:solidFill>
                <a:latin typeface="Times New Roman" pitchFamily="18" charset="0"/>
                <a:cs typeface="Times New Roman" pitchFamily="18" charset="0"/>
              </a:rPr>
              <a:t>MEVZUATLAR</a:t>
            </a:r>
          </a:p>
        </p:txBody>
      </p:sp>
      <p:sp>
        <p:nvSpPr>
          <p:cNvPr id="7"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239780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lnSpcReduction="10000"/>
          </a:bodyPr>
          <a:lstStyle/>
          <a:p>
            <a:pPr>
              <a:lnSpc>
                <a:spcPct val="120000"/>
              </a:lnSpc>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10000"/>
              </a:lnSpc>
              <a:buClr>
                <a:srgbClr val="DB0E15"/>
              </a:buClr>
              <a:buFont typeface="Wingdings" panose="05000000000000000000" pitchFamily="2" charset="2"/>
              <a:buChar char="§"/>
            </a:pPr>
            <a:r>
              <a:rPr lang="tr-TR" sz="2000" b="1" dirty="0" smtClean="0">
                <a:latin typeface="Arial Black" panose="020B0A04020102020204" pitchFamily="34" charset="0"/>
                <a:cs typeface="Times New Roman" pitchFamily="18" charset="0"/>
              </a:rPr>
              <a:t>Ticari alanlardaki belli başlı faaliyetler: </a:t>
            </a:r>
          </a:p>
          <a:p>
            <a:pPr marL="708660" marR="45720" lvl="1" indent="-342900" algn="just">
              <a:lnSpc>
                <a:spcPct val="110000"/>
              </a:lnSpc>
              <a:spcBef>
                <a:spcPts val="1000"/>
              </a:spcBef>
              <a:buClr>
                <a:srgbClr val="C00000"/>
              </a:buClr>
              <a:buFont typeface="Wingdings" panose="05000000000000000000" pitchFamily="2" charset="2"/>
              <a:buChar char="§"/>
            </a:pPr>
            <a:r>
              <a:rPr lang="tr-TR" sz="2000" dirty="0" smtClean="0">
                <a:solidFill>
                  <a:prstClr val="black"/>
                </a:solidFill>
                <a:latin typeface="Times New Roman" pitchFamily="18" charset="0"/>
                <a:cs typeface="Times New Roman" pitchFamily="18" charset="0"/>
              </a:rPr>
              <a:t>Büfe-Kantin-Çay Ocağı-Kafeterya,</a:t>
            </a:r>
          </a:p>
          <a:p>
            <a:pPr marL="708660" marR="45720" lvl="1" indent="-342900" algn="just">
              <a:lnSpc>
                <a:spcPct val="110000"/>
              </a:lnSpc>
              <a:spcBef>
                <a:spcPts val="1000"/>
              </a:spcBef>
              <a:buClr>
                <a:srgbClr val="C00000"/>
              </a:buClr>
              <a:buFont typeface="Wingdings" panose="05000000000000000000" pitchFamily="2" charset="2"/>
              <a:buChar char="§"/>
            </a:pPr>
            <a:r>
              <a:rPr lang="tr-TR" sz="2000" dirty="0" smtClean="0">
                <a:solidFill>
                  <a:prstClr val="black"/>
                </a:solidFill>
                <a:latin typeface="Times New Roman" pitchFamily="18" charset="0"/>
                <a:cs typeface="Times New Roman" pitchFamily="18" charset="0"/>
              </a:rPr>
              <a:t>ATM Yeri,</a:t>
            </a:r>
            <a:endParaRPr lang="tr-TR" sz="2000" dirty="0">
              <a:solidFill>
                <a:prstClr val="black"/>
              </a:solidFill>
              <a:latin typeface="Times New Roman" pitchFamily="18" charset="0"/>
              <a:cs typeface="Times New Roman" pitchFamily="18" charset="0"/>
            </a:endParaRPr>
          </a:p>
          <a:p>
            <a:pPr marL="708660" marR="45720" lvl="1" indent="-342900" algn="just">
              <a:lnSpc>
                <a:spcPct val="110000"/>
              </a:lnSpc>
              <a:spcBef>
                <a:spcPts val="1000"/>
              </a:spcBef>
              <a:buClr>
                <a:srgbClr val="C00000"/>
              </a:buClr>
              <a:buFont typeface="Wingdings" panose="05000000000000000000" pitchFamily="2" charset="2"/>
              <a:buChar char="§"/>
            </a:pPr>
            <a:r>
              <a:rPr lang="tr-TR" sz="2000" dirty="0" smtClean="0">
                <a:solidFill>
                  <a:prstClr val="black"/>
                </a:solidFill>
                <a:latin typeface="Times New Roman" pitchFamily="18" charset="0"/>
                <a:cs typeface="Times New Roman" pitchFamily="18" charset="0"/>
              </a:rPr>
              <a:t>Sıcak/Soğuk İçecek Makinesi Yeri,</a:t>
            </a:r>
            <a:endParaRPr lang="tr-TR" sz="2000" dirty="0">
              <a:solidFill>
                <a:prstClr val="black"/>
              </a:solidFill>
              <a:latin typeface="Times New Roman" pitchFamily="18" charset="0"/>
              <a:cs typeface="Times New Roman" pitchFamily="18" charset="0"/>
            </a:endParaRPr>
          </a:p>
          <a:p>
            <a:pPr marL="708660" marR="45720" lvl="1" indent="-342900" algn="just">
              <a:lnSpc>
                <a:spcPct val="110000"/>
              </a:lnSpc>
              <a:spcBef>
                <a:spcPts val="1000"/>
              </a:spcBef>
              <a:buClr>
                <a:srgbClr val="C00000"/>
              </a:buClr>
              <a:buFont typeface="Wingdings" panose="05000000000000000000" pitchFamily="2" charset="2"/>
              <a:buChar char="§"/>
            </a:pPr>
            <a:r>
              <a:rPr lang="tr-TR" sz="2000" dirty="0">
                <a:solidFill>
                  <a:prstClr val="black"/>
                </a:solidFill>
                <a:latin typeface="Times New Roman" pitchFamily="18" charset="0"/>
                <a:cs typeface="Times New Roman" pitchFamily="18" charset="0"/>
              </a:rPr>
              <a:t>Aile </a:t>
            </a:r>
            <a:r>
              <a:rPr lang="tr-TR" sz="2000" dirty="0" smtClean="0">
                <a:solidFill>
                  <a:prstClr val="black"/>
                </a:solidFill>
                <a:latin typeface="Times New Roman" pitchFamily="18" charset="0"/>
                <a:cs typeface="Times New Roman" pitchFamily="18" charset="0"/>
              </a:rPr>
              <a:t>Hekimliği,</a:t>
            </a:r>
            <a:endParaRPr lang="tr-TR" sz="2000" dirty="0">
              <a:solidFill>
                <a:prstClr val="black"/>
              </a:solidFill>
              <a:latin typeface="Times New Roman" pitchFamily="18" charset="0"/>
              <a:cs typeface="Times New Roman" pitchFamily="18" charset="0"/>
            </a:endParaRPr>
          </a:p>
          <a:p>
            <a:pPr marL="708660" marR="45720" lvl="1" indent="-342900" algn="just">
              <a:lnSpc>
                <a:spcPct val="110000"/>
              </a:lnSpc>
              <a:spcBef>
                <a:spcPts val="1000"/>
              </a:spcBef>
              <a:buClr>
                <a:srgbClr val="C00000"/>
              </a:buClr>
              <a:buFont typeface="Wingdings" panose="05000000000000000000" pitchFamily="2" charset="2"/>
              <a:buChar char="§"/>
            </a:pPr>
            <a:r>
              <a:rPr lang="tr-TR" sz="2000" dirty="0">
                <a:solidFill>
                  <a:prstClr val="black"/>
                </a:solidFill>
                <a:latin typeface="Times New Roman" pitchFamily="18" charset="0"/>
                <a:cs typeface="Times New Roman" pitchFamily="18" charset="0"/>
              </a:rPr>
              <a:t>Taksi </a:t>
            </a:r>
            <a:r>
              <a:rPr lang="tr-TR" sz="2000" dirty="0" smtClean="0">
                <a:solidFill>
                  <a:prstClr val="black"/>
                </a:solidFill>
                <a:latin typeface="Times New Roman" pitchFamily="18" charset="0"/>
                <a:cs typeface="Times New Roman" pitchFamily="18" charset="0"/>
              </a:rPr>
              <a:t>Durağı,</a:t>
            </a:r>
            <a:endParaRPr lang="tr-TR" sz="2000" dirty="0">
              <a:solidFill>
                <a:prstClr val="black"/>
              </a:solidFill>
              <a:latin typeface="Times New Roman" pitchFamily="18" charset="0"/>
              <a:cs typeface="Times New Roman" pitchFamily="18" charset="0"/>
            </a:endParaRPr>
          </a:p>
          <a:p>
            <a:pPr marL="708660" marR="45720" lvl="1" indent="-342900" algn="just">
              <a:lnSpc>
                <a:spcPct val="110000"/>
              </a:lnSpc>
              <a:spcBef>
                <a:spcPts val="1000"/>
              </a:spcBef>
              <a:buClr>
                <a:srgbClr val="C00000"/>
              </a:buClr>
              <a:buFont typeface="Wingdings" panose="05000000000000000000" pitchFamily="2" charset="2"/>
              <a:buChar char="§"/>
            </a:pPr>
            <a:r>
              <a:rPr lang="tr-TR" sz="2000" dirty="0" smtClean="0">
                <a:solidFill>
                  <a:prstClr val="black"/>
                </a:solidFill>
                <a:latin typeface="Times New Roman" pitchFamily="18" charset="0"/>
                <a:cs typeface="Times New Roman" pitchFamily="18" charset="0"/>
              </a:rPr>
              <a:t>Çiçekçi,</a:t>
            </a:r>
            <a:endParaRPr lang="tr-TR" sz="2000" dirty="0">
              <a:solidFill>
                <a:prstClr val="black"/>
              </a:solidFill>
              <a:latin typeface="Times New Roman" pitchFamily="18" charset="0"/>
              <a:cs typeface="Times New Roman" pitchFamily="18" charset="0"/>
            </a:endParaRPr>
          </a:p>
          <a:p>
            <a:pPr marL="708660" marR="45720" lvl="1" indent="-342900" algn="just">
              <a:lnSpc>
                <a:spcPct val="110000"/>
              </a:lnSpc>
              <a:spcBef>
                <a:spcPts val="1000"/>
              </a:spcBef>
              <a:buClr>
                <a:srgbClr val="C00000"/>
              </a:buClr>
              <a:buFont typeface="Wingdings" panose="05000000000000000000" pitchFamily="2" charset="2"/>
              <a:buChar char="§"/>
            </a:pPr>
            <a:r>
              <a:rPr lang="tr-TR" sz="2000" dirty="0" smtClean="0">
                <a:solidFill>
                  <a:prstClr val="black"/>
                </a:solidFill>
                <a:latin typeface="Times New Roman" pitchFamily="18" charset="0"/>
                <a:cs typeface="Times New Roman" pitchFamily="18" charset="0"/>
              </a:rPr>
              <a:t>Kuaför/Berber,</a:t>
            </a:r>
            <a:endParaRPr lang="tr-TR" sz="2000" dirty="0">
              <a:solidFill>
                <a:prstClr val="black"/>
              </a:solidFill>
              <a:latin typeface="Times New Roman" pitchFamily="18" charset="0"/>
              <a:cs typeface="Times New Roman" pitchFamily="18" charset="0"/>
            </a:endParaRPr>
          </a:p>
          <a:p>
            <a:pPr marL="708660" marR="45720" lvl="1" indent="-342900" algn="just">
              <a:lnSpc>
                <a:spcPct val="110000"/>
              </a:lnSpc>
              <a:spcBef>
                <a:spcPts val="1000"/>
              </a:spcBef>
              <a:buClr>
                <a:srgbClr val="C00000"/>
              </a:buClr>
              <a:buFont typeface="Wingdings" panose="05000000000000000000" pitchFamily="2" charset="2"/>
              <a:buChar char="§"/>
            </a:pPr>
            <a:r>
              <a:rPr lang="tr-TR" sz="2000" dirty="0" smtClean="0">
                <a:solidFill>
                  <a:prstClr val="black"/>
                </a:solidFill>
                <a:latin typeface="Times New Roman" pitchFamily="18" charset="0"/>
                <a:cs typeface="Times New Roman" pitchFamily="18" charset="0"/>
              </a:rPr>
              <a:t>PTT </a:t>
            </a:r>
            <a:r>
              <a:rPr lang="tr-TR" sz="2000" dirty="0">
                <a:solidFill>
                  <a:prstClr val="black"/>
                </a:solidFill>
                <a:latin typeface="Times New Roman" pitchFamily="18" charset="0"/>
                <a:cs typeface="Times New Roman" pitchFamily="18" charset="0"/>
              </a:rPr>
              <a:t>veya </a:t>
            </a:r>
            <a:r>
              <a:rPr lang="tr-TR" sz="2000" dirty="0" smtClean="0">
                <a:solidFill>
                  <a:prstClr val="black"/>
                </a:solidFill>
                <a:latin typeface="Times New Roman" pitchFamily="18" charset="0"/>
                <a:cs typeface="Times New Roman" pitchFamily="18" charset="0"/>
              </a:rPr>
              <a:t>Banka Şubesi,</a:t>
            </a:r>
            <a:endParaRPr lang="tr-TR" sz="2000" dirty="0">
              <a:solidFill>
                <a:prstClr val="black"/>
              </a:solidFill>
              <a:latin typeface="Times New Roman" pitchFamily="18" charset="0"/>
              <a:cs typeface="Times New Roman" pitchFamily="18" charset="0"/>
            </a:endParaRPr>
          </a:p>
          <a:p>
            <a:pPr marL="708660" marR="45720" lvl="1" indent="-342900" algn="just">
              <a:lnSpc>
                <a:spcPct val="120000"/>
              </a:lnSpc>
              <a:spcBef>
                <a:spcPts val="1000"/>
              </a:spcBef>
              <a:buClr>
                <a:srgbClr val="C00000"/>
              </a:buClr>
              <a:buFont typeface="Wingdings" panose="05000000000000000000" pitchFamily="2" charset="2"/>
              <a:buChar char="§"/>
            </a:pPr>
            <a:r>
              <a:rPr lang="tr-TR" sz="2000" dirty="0">
                <a:solidFill>
                  <a:prstClr val="black"/>
                </a:solidFill>
                <a:latin typeface="Times New Roman" pitchFamily="18" charset="0"/>
                <a:cs typeface="Times New Roman" pitchFamily="18" charset="0"/>
              </a:rPr>
              <a:t>Geçici iş ve hizmetler için kiralanan (bir yıldan az) kiralamalar kapsamında; (stant yeri, konferans salonu vb.) yerler sayılabilir. </a:t>
            </a:r>
          </a:p>
          <a:p>
            <a:pPr>
              <a:lnSpc>
                <a:spcPct val="120000"/>
              </a:lnSpc>
              <a:spcAft>
                <a:spcPts val="1000"/>
              </a:spcAft>
              <a:buClr>
                <a:srgbClr val="DB0E15"/>
              </a:buClr>
              <a:buFont typeface="Wingdings" panose="05000000000000000000" pitchFamily="2" charset="2"/>
              <a:buChar char="§"/>
            </a:pPr>
            <a:endParaRPr lang="tr-TR" dirty="0"/>
          </a:p>
        </p:txBody>
      </p:sp>
      <p:sp>
        <p:nvSpPr>
          <p:cNvPr id="5" name="Slayt Numarası Yer Tutucusu 4"/>
          <p:cNvSpPr>
            <a:spLocks noGrp="1"/>
          </p:cNvSpPr>
          <p:nvPr>
            <p:ph type="sldNum" sz="quarter" idx="12"/>
          </p:nvPr>
        </p:nvSpPr>
        <p:spPr/>
        <p:txBody>
          <a:bodyPr/>
          <a:lstStyle/>
          <a:p>
            <a:fld id="{483AF543-0928-416E-97B1-DE8BC9650657}" type="slidenum">
              <a:rPr lang="tr-TR" smtClean="0"/>
              <a:pPr/>
              <a:t>5</a:t>
            </a:fld>
            <a:endParaRPr lang="tr-TR"/>
          </a:p>
        </p:txBody>
      </p:sp>
      <p:sp>
        <p:nvSpPr>
          <p:cNvPr id="6" name="Metin kutusu 5"/>
          <p:cNvSpPr txBox="1"/>
          <p:nvPr/>
        </p:nvSpPr>
        <p:spPr>
          <a:xfrm>
            <a:off x="8762250" y="298505"/>
            <a:ext cx="2987040" cy="307777"/>
          </a:xfrm>
          <a:prstGeom prst="rect">
            <a:avLst/>
          </a:prstGeom>
          <a:noFill/>
        </p:spPr>
        <p:txBody>
          <a:bodyPr wrap="square" rtlCol="0">
            <a:spAutoFit/>
          </a:bodyPr>
          <a:lstStyle/>
          <a:p>
            <a:pPr algn="r"/>
            <a:r>
              <a:rPr lang="tr-TR" sz="1400" dirty="0" smtClean="0">
                <a:solidFill>
                  <a:srgbClr val="C00000"/>
                </a:solidFill>
                <a:latin typeface="Times New Roman" pitchFamily="18" charset="0"/>
                <a:cs typeface="Times New Roman" pitchFamily="18" charset="0"/>
              </a:rPr>
              <a:t>FAALİYET ALANLARI</a:t>
            </a:r>
            <a:endParaRPr lang="tr-TR" sz="1400" dirty="0">
              <a:solidFill>
                <a:srgbClr val="C00000"/>
              </a:solidFill>
              <a:latin typeface="Times New Roman" pitchFamily="18" charset="0"/>
              <a:cs typeface="Times New Roman" pitchFamily="18" charset="0"/>
            </a:endParaRPr>
          </a:p>
        </p:txBody>
      </p:sp>
      <p:sp>
        <p:nvSpPr>
          <p:cNvPr id="7"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2086749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S</a:t>
            </a:r>
            <a:r>
              <a:rPr lang="en-US" sz="2000" dirty="0">
                <a:latin typeface="Times New Roman" pitchFamily="18" charset="0"/>
                <a:cs typeface="Times New Roman" pitchFamily="18" charset="0"/>
              </a:rPr>
              <a:t>ağlık tesislerimizde aktif olarak işletilen ticari alanlara ait sözleşmeler </a:t>
            </a:r>
            <a:r>
              <a:rPr lang="tr-TR" sz="2000" dirty="0">
                <a:latin typeface="Times New Roman" pitchFamily="18" charset="0"/>
                <a:cs typeface="Times New Roman" pitchFamily="18" charset="0"/>
              </a:rPr>
              <a:t>TDMS</a:t>
            </a:r>
            <a:r>
              <a:rPr lang="en-US" sz="2000" dirty="0">
                <a:latin typeface="Times New Roman" pitchFamily="18" charset="0"/>
                <a:cs typeface="Times New Roman" pitchFamily="18" charset="0"/>
              </a:rPr>
              <a:t> modülüne kaydedilecek olup</a:t>
            </a:r>
            <a:r>
              <a:rPr lang="tr-TR" sz="2000" dirty="0">
                <a:latin typeface="Times New Roman" pitchFamily="18" charset="0"/>
                <a:cs typeface="Times New Roman" pitchFamily="18" charset="0"/>
              </a:rPr>
              <a:t> </a:t>
            </a:r>
            <a:r>
              <a:rPr lang="en-US" sz="2000" dirty="0">
                <a:latin typeface="Times New Roman" pitchFamily="18" charset="0"/>
                <a:cs typeface="Times New Roman" pitchFamily="18" charset="0"/>
              </a:rPr>
              <a:t>ilgili tüm tahsilâtlar bu sözleşme kaydı üzerinden yapılacaktır.</a:t>
            </a:r>
            <a:endParaRPr lang="tr-TR" sz="2000" dirty="0">
              <a:latin typeface="Times New Roman" pitchFamily="18" charset="0"/>
              <a:cs typeface="Times New Roman" pitchFamily="18" charset="0"/>
            </a:endParaRPr>
          </a:p>
          <a:p>
            <a:pPr>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Yeni bir kira sözleşmesi girilebilmesi için sırasıyla;</a:t>
            </a:r>
          </a:p>
          <a:p>
            <a:pPr marL="514350" indent="-514350" algn="just">
              <a:lnSpc>
                <a:spcPct val="100000"/>
              </a:lnSpc>
              <a:buAutoNum type="arabicParenR"/>
            </a:pPr>
            <a:r>
              <a:rPr lang="tr-TR" sz="2000" dirty="0">
                <a:latin typeface="Times New Roman" pitchFamily="18" charset="0"/>
                <a:cs typeface="Times New Roman" pitchFamily="18" charset="0"/>
              </a:rPr>
              <a:t>Taşınmazın Tanımlanması,</a:t>
            </a:r>
          </a:p>
          <a:p>
            <a:pPr marL="514350" indent="-514350" algn="just">
              <a:lnSpc>
                <a:spcPct val="100000"/>
              </a:lnSpc>
              <a:buAutoNum type="arabicParenR"/>
            </a:pPr>
            <a:r>
              <a:rPr lang="tr-TR" sz="2000" dirty="0">
                <a:latin typeface="Times New Roman" pitchFamily="18" charset="0"/>
                <a:cs typeface="Times New Roman" pitchFamily="18" charset="0"/>
              </a:rPr>
              <a:t>Ticari Alanın Tanımlanması,</a:t>
            </a:r>
          </a:p>
          <a:p>
            <a:pPr marL="514350" indent="-514350" algn="just">
              <a:lnSpc>
                <a:spcPct val="100000"/>
              </a:lnSpc>
              <a:buAutoNum type="arabicParenR"/>
            </a:pPr>
            <a:r>
              <a:rPr lang="tr-TR" sz="2000" dirty="0">
                <a:latin typeface="Times New Roman" pitchFamily="18" charset="0"/>
                <a:cs typeface="Times New Roman" pitchFamily="18" charset="0"/>
              </a:rPr>
              <a:t>Yeni Sözleşmenin Tanımlanması,</a:t>
            </a:r>
          </a:p>
          <a:p>
            <a:pPr>
              <a:lnSpc>
                <a:spcPct val="12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6</a:t>
            </a:fld>
            <a:endParaRPr lang="tr-TR"/>
          </a:p>
        </p:txBody>
      </p:sp>
      <p:sp>
        <p:nvSpPr>
          <p:cNvPr id="6" name="Metin kutusu 5"/>
          <p:cNvSpPr txBox="1"/>
          <p:nvPr/>
        </p:nvSpPr>
        <p:spPr>
          <a:xfrm>
            <a:off x="7963592" y="298505"/>
            <a:ext cx="3785697"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smtClean="0">
                <a:solidFill>
                  <a:srgbClr val="C00000"/>
                </a:solidFill>
                <a:latin typeface="Times New Roman" pitchFamily="18" charset="0"/>
                <a:cs typeface="Times New Roman" pitchFamily="18" charset="0"/>
              </a:rPr>
              <a:t>TANIMLAMA </a:t>
            </a:r>
            <a:r>
              <a:rPr lang="en-US" sz="1400" dirty="0" smtClean="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576630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a:lnSpc>
                <a:spcPct val="12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7</a:t>
            </a:fld>
            <a:endParaRPr lang="tr-TR"/>
          </a:p>
        </p:txBody>
      </p:sp>
      <p:sp>
        <p:nvSpPr>
          <p:cNvPr id="6" name="Metin kutusu 5"/>
          <p:cNvSpPr txBox="1"/>
          <p:nvPr/>
        </p:nvSpPr>
        <p:spPr>
          <a:xfrm>
            <a:off x="8163098" y="298505"/>
            <a:ext cx="3586192"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a:solidFill>
                  <a:srgbClr val="C00000"/>
                </a:solidFill>
                <a:latin typeface="Times New Roman" pitchFamily="18" charset="0"/>
                <a:cs typeface="Times New Roman" pitchFamily="18" charset="0"/>
              </a:rPr>
              <a:t>TANIMLAMA </a:t>
            </a:r>
            <a:r>
              <a:rPr lang="en-US" sz="1400" dirty="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pic>
        <p:nvPicPr>
          <p:cNvPr id="7" name="İçerik Yer Tutucusu 6"/>
          <p:cNvPicPr>
            <a:picLocks noChangeAspect="1"/>
          </p:cNvPicPr>
          <p:nvPr/>
        </p:nvPicPr>
        <p:blipFill>
          <a:blip r:embed="rId2"/>
          <a:stretch>
            <a:fillRect/>
          </a:stretch>
        </p:blipFill>
        <p:spPr>
          <a:xfrm>
            <a:off x="1068185" y="1094627"/>
            <a:ext cx="10345190" cy="5232628"/>
          </a:xfrm>
          <a:prstGeom prst="rect">
            <a:avLst/>
          </a:prstGeom>
        </p:spPr>
      </p:pic>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8599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DB0E15"/>
              </a:buClr>
              <a:buFont typeface="Wingdings" panose="05000000000000000000" pitchFamily="2" charset="2"/>
              <a:buChar char="§"/>
            </a:pPr>
            <a:r>
              <a:rPr lang="tr-TR" sz="2000" dirty="0">
                <a:latin typeface="Times New Roman" pitchFamily="18" charset="0"/>
                <a:cs typeface="Times New Roman" pitchFamily="18" charset="0"/>
              </a:rPr>
              <a:t>Hastane kullanıcısı </a:t>
            </a:r>
            <a:r>
              <a:rPr lang="tr-TR" sz="2000" dirty="0" smtClean="0">
                <a:latin typeface="Times New Roman" pitchFamily="18" charset="0"/>
                <a:cs typeface="Times New Roman" pitchFamily="18" charset="0"/>
              </a:rPr>
              <a:t>K</a:t>
            </a:r>
            <a:r>
              <a:rPr lang="en-US" sz="2000" dirty="0" smtClean="0">
                <a:latin typeface="Times New Roman" pitchFamily="18" charset="0"/>
                <a:cs typeface="Times New Roman" pitchFamily="18" charset="0"/>
              </a:rPr>
              <a:t>ira </a:t>
            </a:r>
            <a:r>
              <a:rPr lang="tr-TR" sz="2000" dirty="0"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şlemleri </a:t>
            </a:r>
            <a:r>
              <a:rPr lang="tr-TR" sz="2000" dirty="0" smtClean="0">
                <a:latin typeface="Times New Roman" pitchFamily="18" charset="0"/>
                <a:cs typeface="Times New Roman" pitchFamily="18" charset="0"/>
              </a:rPr>
              <a:t>M</a:t>
            </a:r>
            <a:r>
              <a:rPr lang="en-US" sz="2000" dirty="0" smtClean="0">
                <a:latin typeface="Times New Roman" pitchFamily="18" charset="0"/>
                <a:cs typeface="Times New Roman" pitchFamily="18" charset="0"/>
              </a:rPr>
              <a:t>odülü</a:t>
            </a:r>
            <a:r>
              <a:rPr lang="tr-TR" sz="2000" dirty="0" smtClean="0">
                <a:latin typeface="Times New Roman" pitchFamily="18" charset="0"/>
                <a:cs typeface="Times New Roman" pitchFamily="18" charset="0"/>
              </a:rPr>
              <a:t>- Taşınmaz İşlemleri alanında ilgili taşınmazın </a:t>
            </a:r>
            <a:r>
              <a:rPr lang="tr-TR" sz="2000" dirty="0">
                <a:latin typeface="Times New Roman" pitchFamily="18" charset="0"/>
                <a:cs typeface="Times New Roman" pitchFamily="18" charset="0"/>
              </a:rPr>
              <a:t>sistemde kayıtlı olup olmadığına bakması gerekmektedir. Eğer taşınmaz tanımlı değilse tanımlama işlemi yapmalıdır. </a:t>
            </a:r>
            <a:r>
              <a:rPr lang="tr-TR" sz="2000" dirty="0" smtClean="0">
                <a:latin typeface="Times New Roman" pitchFamily="18" charset="0"/>
                <a:cs typeface="Times New Roman" pitchFamily="18" charset="0"/>
              </a:rPr>
              <a:t>Taşınmaz tanımlıysa Ticari alan ekle alanına geçilir.</a:t>
            </a:r>
            <a:endParaRPr lang="tr-TR" sz="2000" dirty="0">
              <a:latin typeface="Times New Roman" pitchFamily="18" charset="0"/>
              <a:cs typeface="Times New Roman" pitchFamily="18" charset="0"/>
            </a:endParaRP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8</a:t>
            </a:fld>
            <a:endParaRPr lang="tr-TR"/>
          </a:p>
        </p:txBody>
      </p:sp>
      <p:pic>
        <p:nvPicPr>
          <p:cNvPr id="8" name="İçerik Yer Tutucusu 4"/>
          <p:cNvPicPr>
            <a:picLocks noChangeAspect="1"/>
          </p:cNvPicPr>
          <p:nvPr/>
        </p:nvPicPr>
        <p:blipFill>
          <a:blip r:embed="rId2"/>
          <a:stretch>
            <a:fillRect/>
          </a:stretch>
        </p:blipFill>
        <p:spPr>
          <a:xfrm>
            <a:off x="897775" y="2901139"/>
            <a:ext cx="10515599" cy="3426116"/>
          </a:xfrm>
          <a:prstGeom prst="rect">
            <a:avLst/>
          </a:prstGeom>
        </p:spPr>
      </p:pic>
      <p:sp>
        <p:nvSpPr>
          <p:cNvPr id="10" name="Metin kutusu 9"/>
          <p:cNvSpPr txBox="1"/>
          <p:nvPr/>
        </p:nvSpPr>
        <p:spPr>
          <a:xfrm>
            <a:off x="8163098" y="298505"/>
            <a:ext cx="3586192"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a:solidFill>
                  <a:srgbClr val="C00000"/>
                </a:solidFill>
                <a:latin typeface="Times New Roman" pitchFamily="18" charset="0"/>
                <a:cs typeface="Times New Roman" pitchFamily="18" charset="0"/>
              </a:rPr>
              <a:t>TANIMLAMA </a:t>
            </a:r>
            <a:r>
              <a:rPr lang="en-US" sz="1400" dirty="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sp>
        <p:nvSpPr>
          <p:cNvPr id="7"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465601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7775" y="1094627"/>
            <a:ext cx="10515600" cy="5232628"/>
          </a:xfrm>
        </p:spPr>
        <p:txBody>
          <a:bodyPr>
            <a:normAutofit/>
          </a:bodyPr>
          <a:lstStyle/>
          <a:p>
            <a:pPr algn="just">
              <a:buClr>
                <a:srgbClr val="C00000"/>
              </a:buClr>
              <a:buFont typeface="Wingdings" panose="05000000000000000000" pitchFamily="2" charset="2"/>
              <a:buChar char="§"/>
            </a:pPr>
            <a:endParaRPr lang="tr-TR" sz="2000" dirty="0" smtClean="0">
              <a:latin typeface="Times New Roman" pitchFamily="18" charset="0"/>
              <a:cs typeface="Times New Roman" pitchFamily="18" charset="0"/>
            </a:endParaRPr>
          </a:p>
          <a:p>
            <a:pPr algn="just">
              <a:lnSpc>
                <a:spcPct val="100000"/>
              </a:lnSpc>
              <a:buClr>
                <a:srgbClr val="C00000"/>
              </a:buClr>
              <a:buFont typeface="Wingdings" panose="05000000000000000000" pitchFamily="2" charset="2"/>
              <a:buChar char="§"/>
            </a:pPr>
            <a:r>
              <a:rPr lang="tr-TR" sz="2000" dirty="0" smtClean="0">
                <a:latin typeface="Times New Roman" pitchFamily="18" charset="0"/>
                <a:cs typeface="Times New Roman" pitchFamily="18" charset="0"/>
              </a:rPr>
              <a:t>Taşınmaz </a:t>
            </a:r>
            <a:r>
              <a:rPr lang="tr-TR" sz="2000" dirty="0">
                <a:latin typeface="Times New Roman" pitchFamily="18" charset="0"/>
                <a:cs typeface="Times New Roman" pitchFamily="18" charset="0"/>
              </a:rPr>
              <a:t>bilgileri verileri girilirken öncelikle </a:t>
            </a:r>
            <a:r>
              <a:rPr lang="tr-TR" sz="2000" b="1" dirty="0">
                <a:latin typeface="Times New Roman" pitchFamily="18" charset="0"/>
                <a:cs typeface="Times New Roman" pitchFamily="18" charset="0"/>
              </a:rPr>
              <a:t>Orman Genel Müdürlüğü</a:t>
            </a:r>
            <a:r>
              <a:rPr lang="tr-TR" sz="2000" dirty="0">
                <a:latin typeface="Times New Roman" pitchFamily="18" charset="0"/>
                <a:cs typeface="Times New Roman" pitchFamily="18" charset="0"/>
              </a:rPr>
              <a:t>’ne ait bir taşınmaz varsa ilgili alanın işaretlenmesi gerekir. Bu alan işaretlenirse sistem tarafından oluşturulacak kira fişlerinde tahsilatın yarısı kira gelirleri koduna diğer yarısı ise 336.99.01- diğer çeşitli borçlar emanet koduna kayıt yapılır. Emanet koduna alınan tutarın Orman Genel Müdürlüğü’nün hesabına ödenmesi gerekir.</a:t>
            </a:r>
          </a:p>
          <a:p>
            <a:pPr>
              <a:lnSpc>
                <a:spcPct val="100000"/>
              </a:lnSpc>
              <a:spcAft>
                <a:spcPts val="1000"/>
              </a:spcAft>
              <a:buClr>
                <a:srgbClr val="DB0E15"/>
              </a:buClr>
              <a:buFont typeface="Wingdings" panose="05000000000000000000" pitchFamily="2" charset="2"/>
              <a:buChar char="§"/>
            </a:pP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483AF543-0928-416E-97B1-DE8BC9650657}" type="slidenum">
              <a:rPr lang="tr-TR" smtClean="0"/>
              <a:pPr/>
              <a:t>9</a:t>
            </a:fld>
            <a:endParaRPr lang="tr-TR"/>
          </a:p>
        </p:txBody>
      </p:sp>
      <p:pic>
        <p:nvPicPr>
          <p:cNvPr id="7" name="İçerik Yer Tutucusu 7"/>
          <p:cNvPicPr>
            <a:picLocks noChangeAspect="1"/>
          </p:cNvPicPr>
          <p:nvPr/>
        </p:nvPicPr>
        <p:blipFill>
          <a:blip r:embed="rId2"/>
          <a:stretch>
            <a:fillRect/>
          </a:stretch>
        </p:blipFill>
        <p:spPr>
          <a:xfrm>
            <a:off x="897774" y="3050771"/>
            <a:ext cx="10515601" cy="3320820"/>
          </a:xfrm>
          <a:prstGeom prst="rect">
            <a:avLst/>
          </a:prstGeom>
        </p:spPr>
      </p:pic>
      <p:sp>
        <p:nvSpPr>
          <p:cNvPr id="9" name="Metin kutusu 8"/>
          <p:cNvSpPr txBox="1"/>
          <p:nvPr/>
        </p:nvSpPr>
        <p:spPr>
          <a:xfrm>
            <a:off x="8163098" y="298505"/>
            <a:ext cx="3586192" cy="307777"/>
          </a:xfrm>
          <a:prstGeom prst="rect">
            <a:avLst/>
          </a:prstGeom>
          <a:noFill/>
        </p:spPr>
        <p:txBody>
          <a:bodyPr wrap="square" rtlCol="0">
            <a:spAutoFit/>
          </a:bodyPr>
          <a:lstStyle/>
          <a:p>
            <a:pPr algn="r"/>
            <a:r>
              <a:rPr lang="en-US" sz="1400" dirty="0">
                <a:solidFill>
                  <a:srgbClr val="C00000"/>
                </a:solidFill>
                <a:latin typeface="Times New Roman" pitchFamily="18" charset="0"/>
                <a:cs typeface="Times New Roman" pitchFamily="18" charset="0"/>
              </a:rPr>
              <a:t>KİRA MODÜLÜ </a:t>
            </a:r>
            <a:r>
              <a:rPr lang="tr-TR" sz="1400" dirty="0">
                <a:solidFill>
                  <a:srgbClr val="C00000"/>
                </a:solidFill>
                <a:latin typeface="Times New Roman" pitchFamily="18" charset="0"/>
                <a:cs typeface="Times New Roman" pitchFamily="18" charset="0"/>
              </a:rPr>
              <a:t>TANIMLAMA </a:t>
            </a:r>
            <a:r>
              <a:rPr lang="en-US" sz="1400" dirty="0">
                <a:solidFill>
                  <a:srgbClr val="C00000"/>
                </a:solidFill>
                <a:latin typeface="Times New Roman" pitchFamily="18" charset="0"/>
                <a:cs typeface="Times New Roman" pitchFamily="18" charset="0"/>
              </a:rPr>
              <a:t>İŞLEMLERİ</a:t>
            </a:r>
            <a:endParaRPr lang="tr-TR" sz="1400" dirty="0">
              <a:solidFill>
                <a:srgbClr val="C00000"/>
              </a:solidFill>
              <a:latin typeface="Times New Roman" pitchFamily="18" charset="0"/>
              <a:cs typeface="Times New Roman" pitchFamily="18" charset="0"/>
            </a:endParaRPr>
          </a:p>
        </p:txBody>
      </p:sp>
      <p:sp>
        <p:nvSpPr>
          <p:cNvPr id="8" name="Altbilgi Yer Tutucusu 3"/>
          <p:cNvSpPr>
            <a:spLocks noGrp="1"/>
          </p:cNvSpPr>
          <p:nvPr>
            <p:ph type="ftr" sz="quarter" idx="11"/>
          </p:nvPr>
        </p:nvSpPr>
        <p:spPr>
          <a:xfrm>
            <a:off x="8742915" y="6356350"/>
            <a:ext cx="2670460" cy="365125"/>
          </a:xfrm>
        </p:spPr>
        <p:txBody>
          <a:bodyPr/>
          <a:lstStyle/>
          <a:p>
            <a:endParaRPr lang="tr-TR" dirty="0" smtClean="0">
              <a:solidFill>
                <a:srgbClr val="C00000"/>
              </a:solidFill>
              <a:latin typeface="Times New Roman" pitchFamily="18" charset="0"/>
              <a:cs typeface="Times New Roman" pitchFamily="18" charset="0"/>
            </a:endParaRPr>
          </a:p>
          <a:p>
            <a:r>
              <a:rPr lang="tr-TR" dirty="0" smtClean="0">
                <a:solidFill>
                  <a:srgbClr val="C00000"/>
                </a:solidFill>
                <a:latin typeface="Times New Roman" pitchFamily="18" charset="0"/>
                <a:cs typeface="Times New Roman" pitchFamily="18" charset="0"/>
              </a:rPr>
              <a:t>       TİCARİ </a:t>
            </a:r>
            <a:r>
              <a:rPr lang="tr-TR" dirty="0">
                <a:solidFill>
                  <a:srgbClr val="C00000"/>
                </a:solidFill>
                <a:latin typeface="Times New Roman" pitchFamily="18" charset="0"/>
                <a:cs typeface="Times New Roman" pitchFamily="18" charset="0"/>
              </a:rPr>
              <a:t>ALAN KİRA İŞLEMLERİ</a:t>
            </a:r>
            <a:endParaRPr lang="tr-TR" dirty="0">
              <a:solidFill>
                <a:schemeClr val="bg2">
                  <a:lumMod val="75000"/>
                </a:schemeClr>
              </a:solidFill>
            </a:endParaRPr>
          </a:p>
          <a:p>
            <a:endParaRPr lang="tr-TR" dirty="0"/>
          </a:p>
        </p:txBody>
      </p:sp>
    </p:spTree>
    <p:extLst>
      <p:ext uri="{BB962C8B-B14F-4D97-AF65-F5344CB8AC3E}">
        <p14:creationId xmlns:p14="http://schemas.microsoft.com/office/powerpoint/2010/main" xmlns="" val="2484664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TotalTime>
  <Words>1523</Words>
  <Application>Microsoft Office PowerPoint</Application>
  <PresentationFormat>Özel</PresentationFormat>
  <Paragraphs>255</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ASP</dc:creator>
  <cp:lastModifiedBy>7</cp:lastModifiedBy>
  <cp:revision>284</cp:revision>
  <dcterms:created xsi:type="dcterms:W3CDTF">2022-05-25T11:15:11Z</dcterms:created>
  <dcterms:modified xsi:type="dcterms:W3CDTF">2023-01-03T06:08:09Z</dcterms:modified>
</cp:coreProperties>
</file>